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0" r:id="rId3"/>
    <p:sldId id="257" r:id="rId4"/>
    <p:sldId id="3437" r:id="rId5"/>
    <p:sldId id="261" r:id="rId6"/>
    <p:sldId id="268" r:id="rId7"/>
    <p:sldId id="262" r:id="rId8"/>
    <p:sldId id="273" r:id="rId9"/>
    <p:sldId id="275" r:id="rId10"/>
    <p:sldId id="3412" r:id="rId11"/>
    <p:sldId id="3402" r:id="rId12"/>
    <p:sldId id="276" r:id="rId13"/>
    <p:sldId id="3433" r:id="rId14"/>
    <p:sldId id="3438" r:id="rId15"/>
    <p:sldId id="3427" r:id="rId16"/>
    <p:sldId id="3429" r:id="rId17"/>
    <p:sldId id="342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FBD0F-511C-4D50-B1BD-102F4EAE5555}" type="datetimeFigureOut">
              <a:rPr lang="en-US" smtClean="0"/>
              <a:t>3/21/23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7226B-2ADC-41F6-B9CE-8A91C7C8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7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Iliamna Dock</a:t>
            </a:r>
          </a:p>
          <a:p>
            <a:r>
              <a:rPr lang="en-US" dirty="0"/>
              <a:t>Chignik Bay Hydroelectric Dam</a:t>
            </a:r>
          </a:p>
          <a:p>
            <a:r>
              <a:rPr lang="en-US" dirty="0" err="1"/>
              <a:t>Kaskanak</a:t>
            </a:r>
            <a:r>
              <a:rPr lang="en-US" dirty="0"/>
              <a:t> Road</a:t>
            </a:r>
          </a:p>
          <a:p>
            <a:r>
              <a:rPr lang="en-US" dirty="0" err="1"/>
              <a:t>Nondalton</a:t>
            </a:r>
            <a:r>
              <a:rPr lang="en-US" dirty="0"/>
              <a:t> Road – </a:t>
            </a:r>
            <a:r>
              <a:rPr lang="en-US" dirty="0" err="1"/>
              <a:t>Newhalen</a:t>
            </a:r>
            <a:r>
              <a:rPr lang="en-US" dirty="0"/>
              <a:t> River Bridge</a:t>
            </a:r>
          </a:p>
          <a:p>
            <a:r>
              <a:rPr lang="en-US" dirty="0"/>
              <a:t>Diamond Point Port, Road, Quarry</a:t>
            </a:r>
          </a:p>
          <a:p>
            <a:r>
              <a:rPr lang="en-US" dirty="0"/>
              <a:t>Multipurpose Buildings – Kokhanok, Igiugig</a:t>
            </a:r>
          </a:p>
          <a:p>
            <a:r>
              <a:rPr lang="en-US" dirty="0"/>
              <a:t>Fish Processing – Levelock, Port Heiden</a:t>
            </a:r>
          </a:p>
          <a:p>
            <a:r>
              <a:rPr lang="en-US" dirty="0"/>
              <a:t>Renewable </a:t>
            </a:r>
            <a:r>
              <a:rPr lang="en-US" dirty="0" err="1"/>
              <a:t>Develoipment</a:t>
            </a:r>
            <a:endParaRPr lang="en-US" dirty="0"/>
          </a:p>
          <a:p>
            <a:r>
              <a:rPr lang="en-US" dirty="0"/>
              <a:t>Pilot Point – Road to </a:t>
            </a:r>
            <a:r>
              <a:rPr lang="en-US" dirty="0" err="1"/>
              <a:t>Bulkhad</a:t>
            </a:r>
            <a:endParaRPr lang="en-US" dirty="0"/>
          </a:p>
          <a:p>
            <a:r>
              <a:rPr lang="en-US" dirty="0"/>
              <a:t>Renewable Energy + Batteries – Port Heiden, Pilot Point, </a:t>
            </a:r>
            <a:r>
              <a:rPr lang="en-US" dirty="0" err="1"/>
              <a:t>Ugashik</a:t>
            </a:r>
            <a:r>
              <a:rPr lang="en-US" dirty="0"/>
              <a:t>, Igiugig, Levelock, 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E68BD-636A-4611-A08F-A372A413BD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3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Competencies + Experience</a:t>
            </a:r>
          </a:p>
          <a:p>
            <a:pPr lvl="1"/>
            <a:r>
              <a:rPr lang="en-US" dirty="0"/>
              <a:t>Renewable Energy</a:t>
            </a:r>
          </a:p>
          <a:p>
            <a:pPr lvl="1"/>
            <a:r>
              <a:rPr lang="en-US" dirty="0"/>
              <a:t>Utility Management</a:t>
            </a:r>
          </a:p>
          <a:p>
            <a:pPr lvl="1"/>
            <a:r>
              <a:rPr lang="en-US" dirty="0"/>
              <a:t>Grant Writing</a:t>
            </a:r>
          </a:p>
          <a:p>
            <a:pPr lvl="1"/>
            <a:r>
              <a:rPr lang="en-US" dirty="0"/>
              <a:t>Grants Management</a:t>
            </a:r>
          </a:p>
          <a:p>
            <a:pPr lvl="1"/>
            <a:r>
              <a:rPr lang="en-US" dirty="0"/>
              <a:t>Business Planning</a:t>
            </a:r>
          </a:p>
          <a:p>
            <a:pPr lvl="1"/>
            <a:r>
              <a:rPr lang="en-US" dirty="0"/>
              <a:t>Environmental Review</a:t>
            </a:r>
          </a:p>
          <a:p>
            <a:pPr lvl="1"/>
            <a:r>
              <a:rPr lang="en-US" dirty="0"/>
              <a:t>Project Management</a:t>
            </a:r>
          </a:p>
          <a:p>
            <a:pPr lvl="2"/>
            <a:r>
              <a:rPr lang="en-US" dirty="0"/>
              <a:t>Facility Construction, Water + Sewer, Transportation, Broadband</a:t>
            </a:r>
          </a:p>
          <a:p>
            <a:pPr lvl="2"/>
            <a:endParaRPr lang="en-US" dirty="0"/>
          </a:p>
          <a:p>
            <a:r>
              <a:rPr lang="en-US" dirty="0"/>
              <a:t>Regional Clients </a:t>
            </a:r>
          </a:p>
          <a:p>
            <a:pPr lvl="1"/>
            <a:r>
              <a:rPr lang="en-US" dirty="0"/>
              <a:t>Lake and Peninsula Borough</a:t>
            </a:r>
          </a:p>
          <a:p>
            <a:pPr lvl="1"/>
            <a:r>
              <a:rPr lang="en-US" dirty="0"/>
              <a:t>Igiugig</a:t>
            </a:r>
          </a:p>
          <a:p>
            <a:pPr lvl="1"/>
            <a:r>
              <a:rPr lang="en-US" dirty="0"/>
              <a:t>Port Heiden</a:t>
            </a:r>
          </a:p>
          <a:p>
            <a:pPr lvl="1"/>
            <a:r>
              <a:rPr lang="en-US" dirty="0"/>
              <a:t>Kokhanok</a:t>
            </a:r>
          </a:p>
          <a:p>
            <a:pPr lvl="1"/>
            <a:r>
              <a:rPr lang="en-US" dirty="0" err="1"/>
              <a:t>Ugashik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E68BD-636A-4611-A08F-A372A413BD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7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1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6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94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98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63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24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0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4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8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3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5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6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5E55FA-6190-4C6C-9360-20190CCB02A3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12268-7874-4A06-AF24-04C447CC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76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@deerstoneconsulting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ke surrounded by trees and mountains&#10;&#10;Description automatically generated with low confidence">
            <a:extLst>
              <a:ext uri="{FF2B5EF4-FFF2-40B4-BE49-F238E27FC236}">
                <a16:creationId xmlns:a16="http://schemas.microsoft.com/office/drawing/2014/main" id="{65F5AE04-843B-E190-F9B2-4AF027AE5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9000"/>
                    </a14:imgEffect>
                    <a14:imgEffect>
                      <a14:brightnessContrast bright="-1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95" y="304810"/>
            <a:ext cx="1219200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2DB64-E664-4A3F-25B7-D917A7104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0941"/>
            <a:ext cx="8399282" cy="4508221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  <a:latin typeface="Calisto MT" panose="02040603050505030304" pitchFamily="18" charset="0"/>
              </a:rPr>
              <a:t>CLEAN ENERGY DEVELOPMENT IN </a:t>
            </a:r>
            <a:br>
              <a:rPr lang="en-US" sz="4400" dirty="0">
                <a:solidFill>
                  <a:srgbClr val="FFFFFF"/>
                </a:solidFill>
                <a:latin typeface="Calisto MT" panose="02040603050505030304" pitchFamily="18" charset="0"/>
              </a:rPr>
            </a:br>
            <a:r>
              <a:rPr lang="en-US" sz="4400" dirty="0">
                <a:solidFill>
                  <a:srgbClr val="FFFFFF"/>
                </a:solidFill>
                <a:latin typeface="Calisto MT" panose="02040603050505030304" pitchFamily="18" charset="0"/>
              </a:rPr>
              <a:t>BRISTOL BAY &amp; BEYOND</a:t>
            </a:r>
            <a:br>
              <a:rPr lang="en-US" sz="4400" dirty="0">
                <a:solidFill>
                  <a:srgbClr val="FFFFFF"/>
                </a:solidFill>
                <a:latin typeface="Calisto MT" panose="02040603050505030304" pitchFamily="18" charset="0"/>
              </a:rPr>
            </a:br>
            <a:br>
              <a:rPr lang="en-US" sz="4400" dirty="0">
                <a:solidFill>
                  <a:srgbClr val="FFFFFF"/>
                </a:solidFill>
                <a:latin typeface="Calisto MT" panose="02040603050505030304" pitchFamily="18" charset="0"/>
              </a:rPr>
            </a:br>
            <a:r>
              <a:rPr lang="en-US" sz="1800" dirty="0">
                <a:solidFill>
                  <a:srgbClr val="FFFFFF"/>
                </a:solidFill>
                <a:latin typeface="Calisto MT" panose="02040603050505030304" pitchFamily="18" charset="0"/>
              </a:rPr>
              <a:t>UTBB Sustainability Summit</a:t>
            </a:r>
            <a:br>
              <a:rPr lang="en-US" sz="1800" dirty="0">
                <a:solidFill>
                  <a:srgbClr val="FFFFFF"/>
                </a:solidFill>
                <a:latin typeface="Calisto MT" panose="02040603050505030304" pitchFamily="18" charset="0"/>
              </a:rPr>
            </a:br>
            <a:r>
              <a:rPr lang="en-US" sz="1800" dirty="0">
                <a:solidFill>
                  <a:srgbClr val="FFFFFF"/>
                </a:solidFill>
                <a:latin typeface="Calisto MT" panose="02040603050505030304" pitchFamily="18" charset="0"/>
              </a:rPr>
              <a:t>Dillingham, AK</a:t>
            </a:r>
            <a:br>
              <a:rPr lang="en-US" sz="1800" dirty="0">
                <a:solidFill>
                  <a:srgbClr val="FFFFFF"/>
                </a:solidFill>
                <a:latin typeface="Calisto MT" panose="02040603050505030304" pitchFamily="18" charset="0"/>
              </a:rPr>
            </a:br>
            <a:r>
              <a:rPr lang="en-US" sz="1800" dirty="0">
                <a:solidFill>
                  <a:srgbClr val="FFFFFF"/>
                </a:solidFill>
                <a:latin typeface="Calisto MT" panose="02040603050505030304" pitchFamily="18" charset="0"/>
              </a:rPr>
              <a:t>March 23, 2023</a:t>
            </a:r>
            <a:br>
              <a:rPr lang="en-US" sz="1800" dirty="0">
                <a:solidFill>
                  <a:srgbClr val="FFFFFF"/>
                </a:solidFill>
                <a:latin typeface="Calisto MT" panose="0204060305050503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Calisto MT" panose="02040603050505030304" pitchFamily="18" charset="0"/>
              </a:rPr>
            </a:br>
            <a:r>
              <a:rPr lang="en-US" sz="1800" dirty="0">
                <a:solidFill>
                  <a:srgbClr val="FFFFFF"/>
                </a:solidFill>
                <a:latin typeface="Calisto MT" panose="02040603050505030304" pitchFamily="18" charset="0"/>
              </a:rPr>
              <a:t>Brian Hirsch, PhD</a:t>
            </a:r>
            <a:br>
              <a:rPr lang="en-US" sz="1800" dirty="0">
                <a:solidFill>
                  <a:srgbClr val="FFFFFF"/>
                </a:solidFill>
                <a:latin typeface="Calisto MT" panose="02040603050505030304" pitchFamily="18" charset="0"/>
              </a:rPr>
            </a:br>
            <a:r>
              <a:rPr lang="en-US" sz="1800" dirty="0">
                <a:solidFill>
                  <a:srgbClr val="FFFFFF"/>
                </a:solidFill>
                <a:latin typeface="Calisto MT" panose="02040603050505030304" pitchFamily="18" charset="0"/>
              </a:rPr>
              <a:t>CEO, </a:t>
            </a:r>
            <a:r>
              <a:rPr lang="en-US" sz="1800" dirty="0" err="1">
                <a:solidFill>
                  <a:srgbClr val="FFFFFF"/>
                </a:solidFill>
                <a:latin typeface="Calisto MT" panose="02040603050505030304" pitchFamily="18" charset="0"/>
              </a:rPr>
              <a:t>DeerStone</a:t>
            </a:r>
            <a:r>
              <a:rPr lang="en-US" sz="1800" dirty="0">
                <a:solidFill>
                  <a:srgbClr val="FFFFFF"/>
                </a:solidFill>
                <a:latin typeface="Calisto MT" panose="02040603050505030304" pitchFamily="18" charset="0"/>
              </a:rPr>
              <a:t> Consulting</a:t>
            </a:r>
            <a:endParaRPr lang="en-US" sz="4400" dirty="0">
              <a:solidFill>
                <a:srgbClr val="FFFFFF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5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A017-6B21-463E-9BC5-125D858A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Shared Services </a:t>
            </a:r>
            <a:r>
              <a:rPr lang="en-US" dirty="0"/>
              <a:t>Approach to Managing Rural Power Utilities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E80350-CFEB-911C-2EE2-13F2A3C1F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Utilities share certain services to maximize performance, save money, and improve reliability of power. This can remove burden from independent utilities while reducing costs. </a:t>
            </a:r>
          </a:p>
          <a:p>
            <a:r>
              <a:rPr lang="en-US" dirty="0"/>
              <a:t>The utility ownership DOES NOT change. </a:t>
            </a:r>
          </a:p>
          <a:p>
            <a:r>
              <a:rPr lang="en-US" dirty="0"/>
              <a:t>The </a:t>
            </a:r>
            <a:r>
              <a:rPr lang="en-US" b="1" i="1" dirty="0"/>
              <a:t>“Collaborative” </a:t>
            </a:r>
            <a:r>
              <a:rPr lang="en-US" dirty="0"/>
              <a:t>is the shared pool of resources that utilities will tap into. It’s basically outsourcing defined roles and responsibilities to the shared pool of resources. </a:t>
            </a:r>
          </a:p>
          <a:p>
            <a:r>
              <a:rPr lang="en-US" b="1" i="1" dirty="0"/>
              <a:t>“Members” </a:t>
            </a:r>
            <a:r>
              <a:rPr lang="en-US" dirty="0"/>
              <a:t>are the utilities that decide to participate and outsource some of their roles and responsibilities to the Collaborative.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8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30C7A64-8429-42D4-804D-B714123E672F}"/>
              </a:ext>
            </a:extLst>
          </p:cNvPr>
          <p:cNvSpPr txBox="1">
            <a:spLocks noChangeArrowheads="1"/>
          </p:cNvSpPr>
          <p:nvPr/>
        </p:nvSpPr>
        <p:spPr>
          <a:xfrm>
            <a:off x="239152" y="0"/>
            <a:ext cx="10428848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139"/>
                </a:solidFill>
                <a:latin typeface="AvenirNext LT Pro Regular" panose="020B0503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313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313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313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313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313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313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313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313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chemeClr val="tx1"/>
                </a:solidFill>
                <a:latin typeface="Garamond" panose="02020404030301010803" pitchFamily="18" charset="0"/>
              </a:rPr>
              <a:t>Activities the Organization Could Perform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2D027CC-D09F-433F-A0B2-962BCB7368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36"/>
          <a:stretch/>
        </p:blipFill>
        <p:spPr>
          <a:xfrm>
            <a:off x="239152" y="1131333"/>
            <a:ext cx="11952848" cy="57266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EB1CB1-68D6-4013-BCE3-8B84396B8E71}"/>
              </a:ext>
            </a:extLst>
          </p:cNvPr>
          <p:cNvSpPr txBox="1"/>
          <p:nvPr/>
        </p:nvSpPr>
        <p:spPr>
          <a:xfrm>
            <a:off x="2509249" y="762000"/>
            <a:ext cx="717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Main theme: share resources, personnel, training, inventory, best practices, etc. </a:t>
            </a:r>
          </a:p>
        </p:txBody>
      </p:sp>
    </p:spTree>
    <p:extLst>
      <p:ext uri="{BB962C8B-B14F-4D97-AF65-F5344CB8AC3E}">
        <p14:creationId xmlns:p14="http://schemas.microsoft.com/office/powerpoint/2010/main" val="274125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31A2-B402-FA8E-F263-19B36030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>
            <a:normAutofit/>
          </a:bodyPr>
          <a:lstStyle/>
          <a:p>
            <a:r>
              <a:rPr lang="en-US" dirty="0"/>
              <a:t>Step 3 – (Recap) </a:t>
            </a:r>
            <a:r>
              <a:rPr lang="en-US" cap="none" dirty="0"/>
              <a:t>Define Pilot and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C4DE5-B459-DA04-7069-97D5E2EBF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625" y="1906418"/>
            <a:ext cx="6903287" cy="4560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BIA Funding Round 2 </a:t>
            </a:r>
            <a:r>
              <a:rPr lang="en-US" u="sng" dirty="0"/>
              <a:t>($300k)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MOAs </a:t>
            </a:r>
            <a:r>
              <a:rPr lang="en-US" dirty="0"/>
              <a:t>– BBNC/Participant Utilities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Project Manager, Electric/Mechanical Contractor, PCE/Accounting Contractor </a:t>
            </a:r>
            <a:r>
              <a:rPr lang="en-US" dirty="0"/>
              <a:t>– Hire or Contract Out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Accounting &amp; PCE T.A. </a:t>
            </a:r>
            <a:r>
              <a:rPr lang="en-US" dirty="0"/>
              <a:t>– Maximize PCE, Rate Setting, Reserves Goal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O&amp;M: Preventative Maintenance T.A. </a:t>
            </a:r>
            <a:r>
              <a:rPr lang="en-US" dirty="0"/>
              <a:t>– Training PPOs, Develop &amp; Implement PMPs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9F8D0-267A-2850-C3B6-8DCCE742F3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4"/>
          <a:stretch/>
        </p:blipFill>
        <p:spPr>
          <a:xfrm>
            <a:off x="1257300" y="2204552"/>
            <a:ext cx="2917886" cy="27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2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7957-2628-8EDF-5FFB-A8832706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7" y="452718"/>
            <a:ext cx="10322774" cy="1400530"/>
          </a:xfrm>
        </p:spPr>
        <p:txBody>
          <a:bodyPr/>
          <a:lstStyle/>
          <a:p>
            <a:r>
              <a:rPr lang="en-US" dirty="0"/>
              <a:t>Other Regional Initiatives Across Alaska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12DCB-0363-752D-12A2-9258176A1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" y="1491175"/>
            <a:ext cx="5341996" cy="5203915"/>
          </a:xfrm>
        </p:spPr>
        <p:txBody>
          <a:bodyPr>
            <a:normAutofit/>
          </a:bodyPr>
          <a:lstStyle/>
          <a:p>
            <a:r>
              <a:rPr lang="en-US" dirty="0"/>
              <a:t>NANA/Northwest Arctic Borough</a:t>
            </a:r>
          </a:p>
          <a:p>
            <a:pPr lvl="1"/>
            <a:r>
              <a:rPr lang="en-US" dirty="0"/>
              <a:t>Independent Power Producers selling renewable energy, regional technical support, revenue contribution to organization</a:t>
            </a:r>
          </a:p>
          <a:p>
            <a:r>
              <a:rPr lang="en-US" dirty="0"/>
              <a:t>Tanana Chiefs Conference</a:t>
            </a:r>
          </a:p>
          <a:p>
            <a:pPr lvl="1"/>
            <a:r>
              <a:rPr lang="en-US" dirty="0"/>
              <a:t>Renewable Energy and Broadband infrastructure development</a:t>
            </a:r>
          </a:p>
          <a:p>
            <a:r>
              <a:rPr lang="en-US" dirty="0" err="1"/>
              <a:t>Nuvista</a:t>
            </a:r>
            <a:r>
              <a:rPr lang="en-US" dirty="0"/>
              <a:t> Light &amp; Electric Cooperative</a:t>
            </a:r>
          </a:p>
          <a:p>
            <a:pPr lvl="1"/>
            <a:r>
              <a:rPr lang="en-US" dirty="0"/>
              <a:t>IPP formation, technical support, cross-community training</a:t>
            </a:r>
          </a:p>
          <a:p>
            <a:r>
              <a:rPr lang="en-US" dirty="0"/>
              <a:t>Southeast Conference, </a:t>
            </a:r>
            <a:r>
              <a:rPr lang="en-US" dirty="0" err="1"/>
              <a:t>SEAlaska</a:t>
            </a:r>
            <a:r>
              <a:rPr lang="en-US" dirty="0"/>
              <a:t>/Spruce Root, IPEC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Energyshed</a:t>
            </a:r>
            <a:r>
              <a:rPr lang="en-US" dirty="0"/>
              <a:t>” project with Launch Alaska</a:t>
            </a:r>
          </a:p>
          <a:p>
            <a:pPr lvl="1"/>
            <a:r>
              <a:rPr lang="en-US" dirty="0"/>
              <a:t>Bundle multiple projects for cost savings, possible investment opportunities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F90BF4-7D93-D0B0-FB4A-BA61B9BFCA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497" y="1491175"/>
            <a:ext cx="6957845" cy="5203915"/>
          </a:xfrm>
        </p:spPr>
      </p:pic>
    </p:spTree>
    <p:extLst>
      <p:ext uri="{BB962C8B-B14F-4D97-AF65-F5344CB8AC3E}">
        <p14:creationId xmlns:p14="http://schemas.microsoft.com/office/powerpoint/2010/main" val="255492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30D4-20EB-D182-0DA9-3351C44E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25444-91E3-863A-B838-6B72A2A9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4" y="1406769"/>
            <a:ext cx="10227212" cy="5451231"/>
          </a:xfrm>
        </p:spPr>
        <p:txBody>
          <a:bodyPr>
            <a:normAutofit/>
          </a:bodyPr>
          <a:lstStyle/>
          <a:p>
            <a:r>
              <a:rPr lang="en-US" dirty="0"/>
              <a:t>US Department of Energy</a:t>
            </a:r>
          </a:p>
          <a:p>
            <a:pPr lvl="1"/>
            <a:r>
              <a:rPr lang="en-US" dirty="0"/>
              <a:t>Grid Resilience (Formula grant for Tribes, due May 31)</a:t>
            </a:r>
          </a:p>
          <a:p>
            <a:pPr lvl="1"/>
            <a:r>
              <a:rPr lang="en-US" dirty="0"/>
              <a:t>EECDBG (non-competitive, first step due April 28)</a:t>
            </a:r>
          </a:p>
          <a:p>
            <a:pPr lvl="1"/>
            <a:r>
              <a:rPr lang="en-US" dirty="0"/>
              <a:t>Office of Indian Energy – Tribal Deployment Grants, due May 16</a:t>
            </a:r>
          </a:p>
          <a:p>
            <a:pPr lvl="1"/>
            <a:r>
              <a:rPr lang="en-US" dirty="0"/>
              <a:t>Energy Improvements in Rural or Remote Areas, Concept paper due April 14</a:t>
            </a:r>
          </a:p>
          <a:p>
            <a:pPr lvl="1"/>
            <a:r>
              <a:rPr lang="en-US" dirty="0"/>
              <a:t>Energizing Rural Communities Prize, phase 1 due May 24</a:t>
            </a:r>
          </a:p>
          <a:p>
            <a:pPr marL="57150" indent="0">
              <a:buNone/>
            </a:pPr>
            <a:r>
              <a:rPr lang="en-US" dirty="0"/>
              <a:t>US Treasury</a:t>
            </a:r>
          </a:p>
          <a:p>
            <a:pPr marL="57150" indent="0">
              <a:buNone/>
            </a:pPr>
            <a:r>
              <a:rPr lang="en-US" dirty="0"/>
              <a:t>	Tax Credits &amp; Direct Pay for non-profits (Inflation Reduction Act)</a:t>
            </a:r>
          </a:p>
          <a:p>
            <a:pPr marL="57150" indent="0">
              <a:buNone/>
            </a:pPr>
            <a:r>
              <a:rPr lang="en-US" dirty="0"/>
              <a:t>Denali Commission - due April 14</a:t>
            </a:r>
          </a:p>
          <a:p>
            <a:pPr marL="57150" indent="0">
              <a:buNone/>
            </a:pPr>
            <a:r>
              <a:rPr lang="en-US" dirty="0"/>
              <a:t>USDA Community Connect Broadband, due June 20</a:t>
            </a:r>
          </a:p>
          <a:p>
            <a:pPr marL="57150" indent="0">
              <a:buNone/>
            </a:pPr>
            <a:r>
              <a:rPr lang="en-US" dirty="0"/>
              <a:t>NTIA Tribal Broadband – Expected Announcement Soon</a:t>
            </a:r>
          </a:p>
        </p:txBody>
      </p:sp>
    </p:spTree>
    <p:extLst>
      <p:ext uri="{BB962C8B-B14F-4D97-AF65-F5344CB8AC3E}">
        <p14:creationId xmlns:p14="http://schemas.microsoft.com/office/powerpoint/2010/main" val="626458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8082-9620-D592-AA1A-1327BAED4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Projects in Region &amp; Federal Funding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9000D-91C5-4D27-9F7D-3B920135FF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Roads</a:t>
            </a:r>
          </a:p>
          <a:p>
            <a:r>
              <a:rPr lang="en-US" sz="2400" dirty="0"/>
              <a:t>Power Plant Upgrades</a:t>
            </a:r>
          </a:p>
          <a:p>
            <a:r>
              <a:rPr lang="en-US" sz="2400" dirty="0"/>
              <a:t>Renewable Energy</a:t>
            </a:r>
          </a:p>
          <a:p>
            <a:r>
              <a:rPr lang="en-US" sz="2400" dirty="0"/>
              <a:t>Docks</a:t>
            </a:r>
          </a:p>
          <a:p>
            <a:r>
              <a:rPr lang="en-US" sz="2400" dirty="0"/>
              <a:t>Mapping</a:t>
            </a:r>
          </a:p>
          <a:p>
            <a:r>
              <a:rPr lang="en-US" sz="2400" dirty="0"/>
              <a:t>Community Facilities</a:t>
            </a:r>
          </a:p>
          <a:p>
            <a:r>
              <a:rPr lang="en-US" sz="2400" dirty="0"/>
              <a:t>Broadband</a:t>
            </a:r>
            <a:endParaRPr lang="en-US" dirty="0"/>
          </a:p>
        </p:txBody>
      </p:sp>
      <p:pic>
        <p:nvPicPr>
          <p:cNvPr id="4098" name="Picture 2" descr="Maps - Bristol Bay Native Corporation">
            <a:extLst>
              <a:ext uri="{FF2B5EF4-FFF2-40B4-BE49-F238E27FC236}">
                <a16:creationId xmlns:a16="http://schemas.microsoft.com/office/drawing/2014/main" id="{0C32DAFE-F6A0-1458-DE93-B09DB2D38F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6877" y="2060574"/>
            <a:ext cx="5594351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73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406A-1418-0E6C-2F02-B806C62B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Ahead…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B32C-33DB-F2D5-79ED-26C86FF02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Substantial federal funding available</a:t>
            </a:r>
          </a:p>
          <a:p>
            <a:r>
              <a:rPr lang="en-US" sz="3600" dirty="0"/>
              <a:t>Tremendous regional need</a:t>
            </a:r>
          </a:p>
          <a:p>
            <a:r>
              <a:rPr lang="en-US" sz="3600" dirty="0"/>
              <a:t>Regional stakeholder coordination</a:t>
            </a:r>
          </a:p>
          <a:p>
            <a:r>
              <a:rPr lang="en-US" sz="3600" dirty="0"/>
              <a:t>Project readiness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60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9FC0F-8BA6-DE3F-10FD-042819F5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00474"/>
            <a:ext cx="9404723" cy="1400530"/>
          </a:xfrm>
        </p:spPr>
        <p:txBody>
          <a:bodyPr/>
          <a:lstStyle/>
          <a:p>
            <a:r>
              <a:rPr lang="en-US" dirty="0" err="1"/>
              <a:t>Quyana</a:t>
            </a:r>
            <a:r>
              <a:rPr lang="en-US" dirty="0"/>
              <a:t>! </a:t>
            </a:r>
            <a:r>
              <a:rPr lang="en-US" dirty="0" err="1"/>
              <a:t>Chin’an</a:t>
            </a:r>
            <a:r>
              <a:rPr lang="en-US" dirty="0"/>
              <a:t>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D463FF-13C5-9915-E191-8E903B66A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625" y="1250730"/>
            <a:ext cx="5992837" cy="5297213"/>
          </a:xfrm>
        </p:spPr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FFFFFF"/>
                </a:solidFill>
                <a:effectLst/>
                <a:latin typeface="Raleway" pitchFamily="2" charset="0"/>
              </a:rPr>
              <a:t>Brian Hirsch, PhD</a:t>
            </a:r>
          </a:p>
          <a:p>
            <a:r>
              <a:rPr lang="en-US" sz="2400" b="1" i="0" dirty="0" err="1">
                <a:solidFill>
                  <a:srgbClr val="FFFFFF"/>
                </a:solidFill>
                <a:effectLst/>
                <a:latin typeface="Raleway" pitchFamily="2" charset="0"/>
              </a:rPr>
              <a:t>DeerStone</a:t>
            </a:r>
            <a:r>
              <a:rPr lang="en-US" sz="2400" b="1" i="0" dirty="0">
                <a:solidFill>
                  <a:srgbClr val="FFFFFF"/>
                </a:solidFill>
                <a:effectLst/>
                <a:latin typeface="Raleway" pitchFamily="2" charset="0"/>
              </a:rPr>
              <a:t> Consulting</a:t>
            </a:r>
          </a:p>
          <a:p>
            <a:r>
              <a:rPr lang="en-US" sz="2400" b="1" i="0" dirty="0">
                <a:solidFill>
                  <a:srgbClr val="FFFFFF"/>
                </a:solidFill>
                <a:effectLst/>
                <a:latin typeface="Raleway" pitchFamily="2" charset="0"/>
                <a:hlinkClick r:id="rId3"/>
              </a:rPr>
              <a:t>brian@deerstoneconsulting.com</a:t>
            </a:r>
            <a:endParaRPr lang="en-US" sz="2400" b="1" i="0" dirty="0">
              <a:solidFill>
                <a:srgbClr val="FFFFFF"/>
              </a:solidFill>
              <a:effectLst/>
              <a:latin typeface="Raleway" pitchFamily="2" charset="0"/>
            </a:endParaRPr>
          </a:p>
          <a:p>
            <a:r>
              <a:rPr lang="en-US" sz="2400" b="1" i="0" dirty="0">
                <a:solidFill>
                  <a:srgbClr val="FFFFFF"/>
                </a:solidFill>
                <a:effectLst/>
                <a:latin typeface="Raleway" pitchFamily="2" charset="0"/>
              </a:rPr>
              <a:t>907-299-0268</a:t>
            </a:r>
          </a:p>
          <a:p>
            <a:endParaRPr lang="en-US" sz="2400" b="1" i="0" dirty="0">
              <a:solidFill>
                <a:srgbClr val="FFFFFF"/>
              </a:solidFill>
              <a:effectLst/>
              <a:latin typeface="Raleway" pitchFamily="2" charset="0"/>
            </a:endParaRPr>
          </a:p>
          <a:p>
            <a:endParaRPr lang="en-US" sz="2400" b="1" i="0" dirty="0">
              <a:solidFill>
                <a:srgbClr val="FFFFFF"/>
              </a:solidFill>
              <a:effectLst/>
              <a:latin typeface="Raleway" pitchFamily="2" charset="0"/>
            </a:endParaRPr>
          </a:p>
          <a:p>
            <a:r>
              <a:rPr lang="en-US" sz="2400" b="1" i="0" dirty="0">
                <a:solidFill>
                  <a:srgbClr val="FFFFFF"/>
                </a:solidFill>
                <a:effectLst/>
                <a:latin typeface="Raleway" pitchFamily="2" charset="0"/>
              </a:rPr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DE4C90-9B00-C88E-EBBB-7E2569F4CD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Deerstone Consulting">
            <a:extLst>
              <a:ext uri="{FF2B5EF4-FFF2-40B4-BE49-F238E27FC236}">
                <a16:creationId xmlns:a16="http://schemas.microsoft.com/office/drawing/2014/main" id="{07782A0C-DBEA-A5AD-A984-EA4E76546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4579" y="2056092"/>
            <a:ext cx="5040696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0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DE84-0583-0FAC-C1E3-6525FF06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Tribal Energy Development Capacity (TEDC) Grant Awards from BIA</a:t>
            </a:r>
            <a:br>
              <a:rPr lang="en-US" sz="2000" b="1" dirty="0"/>
            </a:br>
            <a:r>
              <a:rPr lang="en-US" sz="2000" b="1" dirty="0"/>
              <a:t>Phase 1 – 2020; Phase 2 - 2023</a:t>
            </a:r>
            <a:br>
              <a:rPr lang="en-US" sz="2000" b="1" dirty="0"/>
            </a:br>
            <a:r>
              <a:rPr lang="en-US" sz="2000" b="1" dirty="0"/>
              <a:t>Utility Collaborative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C9CBF-43E0-E78E-E6E0-EC53EEE7F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734740"/>
            <a:ext cx="4396339" cy="5123260"/>
          </a:xfrm>
        </p:spPr>
        <p:txBody>
          <a:bodyPr/>
          <a:lstStyle/>
          <a:p>
            <a:r>
              <a:rPr lang="en-US" sz="1400" dirty="0"/>
              <a:t>2020 TEDC Award - $125k </a:t>
            </a:r>
          </a:p>
          <a:p>
            <a:pPr lvl="1"/>
            <a:r>
              <a:rPr lang="en-US" sz="1400" dirty="0"/>
              <a:t>Vetting the Concept of Collaboration</a:t>
            </a:r>
          </a:p>
          <a:p>
            <a:pPr lvl="2"/>
            <a:r>
              <a:rPr lang="en-US" dirty="0"/>
              <a:t>Economies of Scale</a:t>
            </a:r>
          </a:p>
          <a:p>
            <a:pPr lvl="2"/>
            <a:r>
              <a:rPr lang="en-US" dirty="0"/>
              <a:t>Reduced Utility Costs</a:t>
            </a:r>
          </a:p>
          <a:p>
            <a:pPr lvl="2"/>
            <a:r>
              <a:rPr lang="en-US" dirty="0"/>
              <a:t>Improved Reliability</a:t>
            </a:r>
          </a:p>
          <a:p>
            <a:pPr lvl="2"/>
            <a:r>
              <a:rPr lang="en-US" dirty="0"/>
              <a:t>Utility Preference + Interest</a:t>
            </a:r>
          </a:p>
          <a:p>
            <a:pPr lvl="2"/>
            <a:r>
              <a:rPr lang="en-US" dirty="0"/>
              <a:t>Establish Steering Committee</a:t>
            </a:r>
          </a:p>
          <a:p>
            <a:r>
              <a:rPr lang="en-US" dirty="0"/>
              <a:t>2022 TEDC Award - $300k</a:t>
            </a:r>
          </a:p>
          <a:p>
            <a:pPr lvl="1"/>
            <a:r>
              <a:rPr lang="en-US" dirty="0"/>
              <a:t>Prove the benefits of a collaborative</a:t>
            </a:r>
          </a:p>
          <a:p>
            <a:pPr lvl="1"/>
            <a:r>
              <a:rPr lang="en-US" dirty="0"/>
              <a:t>~ 5 Participating Utilities</a:t>
            </a:r>
          </a:p>
          <a:p>
            <a:pPr lvl="2"/>
            <a:r>
              <a:rPr lang="en-US" dirty="0"/>
              <a:t>Accounting Support</a:t>
            </a:r>
          </a:p>
          <a:p>
            <a:pPr lvl="2"/>
            <a:r>
              <a:rPr lang="en-US" dirty="0"/>
              <a:t>Diesel Generator &amp; Powerline O&amp;M</a:t>
            </a:r>
          </a:p>
          <a:p>
            <a:pPr lvl="2"/>
            <a:r>
              <a:rPr lang="en-US" dirty="0"/>
              <a:t>Prepare for/Support Renewables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Alaska Clean Diesel Projects &amp; Reports">
            <a:extLst>
              <a:ext uri="{FF2B5EF4-FFF2-40B4-BE49-F238E27FC236}">
                <a16:creationId xmlns:a16="http://schemas.microsoft.com/office/drawing/2014/main" id="{031A9872-C65D-3892-D120-BA9616B8D3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93601" y="4317390"/>
            <a:ext cx="3436516" cy="198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FC9F35-1181-791B-F0E3-7F9FAE7ABA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6773" y="1853248"/>
            <a:ext cx="4259116" cy="229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9E56-D5C1-A4D6-BA37-551890E5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diagram">
            <a:extLst>
              <a:ext uri="{FF2B5EF4-FFF2-40B4-BE49-F238E27FC236}">
                <a16:creationId xmlns:a16="http://schemas.microsoft.com/office/drawing/2014/main" id="{E79D46EC-666A-E2EA-AB70-3534BFB12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65" y="182358"/>
            <a:ext cx="11194669" cy="6493284"/>
          </a:xfrm>
        </p:spPr>
      </p:pic>
    </p:spTree>
    <p:extLst>
      <p:ext uri="{BB962C8B-B14F-4D97-AF65-F5344CB8AC3E}">
        <p14:creationId xmlns:p14="http://schemas.microsoft.com/office/powerpoint/2010/main" val="208644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4B0CC-2839-C064-D992-0BA2B35869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35"/>
          <a:stretch/>
        </p:blipFill>
        <p:spPr>
          <a:xfrm>
            <a:off x="-1504" y="-251937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0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27B04-40C0-42CE-341C-F5FE23571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7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8CA8E4-2D62-45E2-1317-00FB77C5E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1EB5F-4C50-BCD0-8ECE-58AD484220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31A2-B402-FA8E-F263-19B36030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 – (Recap) </a:t>
            </a:r>
            <a:r>
              <a:rPr lang="en-US" cap="none" dirty="0"/>
              <a:t>Baseline Analysis Indications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C4DE5-B459-DA04-7069-97D5E2EBF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105" y="1906418"/>
            <a:ext cx="7765366" cy="44099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Several small utilities could use immediate support (finance &amp; accounting, PCE Reporting, operations, maintenance)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Trained personnel in the larger utilities could be used to alleviate O&amp;M and training needs in smaller utilities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Most utilities would benefit from planned infrastructure improvements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High reliance on diesel across the board could be alleviated by integration of renewables (volatility in prices being realized now)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Economies of scale if banded together: fuel purchase, installing new equipment/infrastructure, generator overhauls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9F8D0-267A-2850-C3B6-8DCCE742F3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364" y="2308069"/>
            <a:ext cx="2753984" cy="27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6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31A2-B402-FA8E-F263-19B36030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>
            <a:normAutofit/>
          </a:bodyPr>
          <a:lstStyle/>
          <a:p>
            <a:r>
              <a:rPr lang="en-US" dirty="0"/>
              <a:t>Step 2 – (Recap) </a:t>
            </a:r>
            <a:r>
              <a:rPr lang="en-US" cap="none" dirty="0"/>
              <a:t>Prioritize Services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C4DE5-B459-DA04-7069-97D5E2EBF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634" y="1906418"/>
            <a:ext cx="7887932" cy="39231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PCE Reporting and Bookkeeping Training/Support*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Infrastructure Engineering Assessment – to plan for infrastructure improvements**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Powerplant Operator – Operations &amp; Preventative Maintenance Training Support***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Bulk Fuel Purchasing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9F8D0-267A-2850-C3B6-8DCCE742F3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54" y="2178672"/>
            <a:ext cx="2710761" cy="2539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EA8FEF-7B73-CEF3-E8ED-46A410A003CA}"/>
              </a:ext>
            </a:extLst>
          </p:cNvPr>
          <p:cNvSpPr txBox="1"/>
          <p:nvPr/>
        </p:nvSpPr>
        <p:spPr>
          <a:xfrm>
            <a:off x="448574" y="6222087"/>
            <a:ext cx="11303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*To include rate setting, billing/collections support, replacement and reserve account targets and savings plan. </a:t>
            </a:r>
          </a:p>
          <a:p>
            <a:r>
              <a:rPr lang="en-US" sz="1200" dirty="0"/>
              <a:t>**Incremental improvement working towards potential renewable integration. Will include upgrades to target line losses and generator efficiencies to improve PCE benefit. </a:t>
            </a:r>
          </a:p>
          <a:p>
            <a:r>
              <a:rPr lang="en-US" sz="1200" dirty="0"/>
              <a:t>***Trained personnel in the larger utilities could be used to alleviate O&amp;M and training needs in smaller utilities. Focus on generator maintenance. 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7618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2522</TotalTime>
  <Words>837</Words>
  <Application>Microsoft Macintosh PowerPoint</Application>
  <PresentationFormat>Widescreen</PresentationFormat>
  <Paragraphs>120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Calisto MT</vt:lpstr>
      <vt:lpstr>Century Gothic</vt:lpstr>
      <vt:lpstr>Garamond</vt:lpstr>
      <vt:lpstr>Raleway</vt:lpstr>
      <vt:lpstr>Wingdings</vt:lpstr>
      <vt:lpstr>Wingdings 3</vt:lpstr>
      <vt:lpstr>Ion</vt:lpstr>
      <vt:lpstr>CLEAN ENERGY DEVELOPMENT IN  BRISTOL BAY &amp; BEYOND  UTBB Sustainability Summit Dillingham, AK March 23, 2023  Brian Hirsch, PhD CEO, DeerStone Consulting</vt:lpstr>
      <vt:lpstr>Tribal Energy Development Capacity (TEDC) Grant Awards from BIA Phase 1 – 2020; Phase 2 - 2023 Utility Collaborative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1 – (Recap) Baseline Analysis Indications</vt:lpstr>
      <vt:lpstr>Step 2 – (Recap) Prioritize Services </vt:lpstr>
      <vt:lpstr>Shared Services Approach to Managing Rural Power Utilities  </vt:lpstr>
      <vt:lpstr>PowerPoint Presentation</vt:lpstr>
      <vt:lpstr>Step 3 – (Recap) Define Pilot and Plan</vt:lpstr>
      <vt:lpstr>Other Regional Initiatives Across Alaska</vt:lpstr>
      <vt:lpstr>Funding Opportunities</vt:lpstr>
      <vt:lpstr>Potential Projects in Region &amp; Federal Funding Opportunities</vt:lpstr>
      <vt:lpstr>The Road Ahead…</vt:lpstr>
      <vt:lpstr>Quyana! Chin’an!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BRISTOL BAY UTILITY COLLABORATION</dc:title>
  <dc:creator>Tashina Duttle</dc:creator>
  <cp:lastModifiedBy>bhirschak@gmail.com</cp:lastModifiedBy>
  <cp:revision>15</cp:revision>
  <dcterms:created xsi:type="dcterms:W3CDTF">2022-11-01T19:36:17Z</dcterms:created>
  <dcterms:modified xsi:type="dcterms:W3CDTF">2023-03-23T15:21:42Z</dcterms:modified>
</cp:coreProperties>
</file>