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9"/>
  </p:notesMasterIdLst>
  <p:sldIdLst>
    <p:sldId id="268" r:id="rId5"/>
    <p:sldId id="1567" r:id="rId6"/>
    <p:sldId id="1594" r:id="rId7"/>
    <p:sldId id="339" r:id="rId8"/>
    <p:sldId id="1590" r:id="rId9"/>
    <p:sldId id="263" r:id="rId10"/>
    <p:sldId id="1592" r:id="rId11"/>
    <p:sldId id="1591" r:id="rId12"/>
    <p:sldId id="1589" r:id="rId13"/>
    <p:sldId id="1595" r:id="rId14"/>
    <p:sldId id="1596" r:id="rId15"/>
    <p:sldId id="1597" r:id="rId16"/>
    <p:sldId id="303" r:id="rId17"/>
    <p:sldId id="1575"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4D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6" autoAdjust="0"/>
    <p:restoredTop sz="71792" autoAdjust="0"/>
  </p:normalViewPr>
  <p:slideViewPr>
    <p:cSldViewPr snapToGrid="0">
      <p:cViewPr varScale="1">
        <p:scale>
          <a:sx n="79" d="100"/>
          <a:sy n="79" d="100"/>
        </p:scale>
        <p:origin x="1404" y="90"/>
      </p:cViewPr>
      <p:guideLst/>
    </p:cSldViewPr>
  </p:slideViewPr>
  <p:notesTextViewPr>
    <p:cViewPr>
      <p:scale>
        <a:sx n="125" d="100"/>
        <a:sy n="125" d="100"/>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3063C27-2EA2-4B68-93D6-1C3FFE3F338C}" type="datetimeFigureOut">
              <a:rPr lang="en-US" smtClean="0"/>
              <a:t>3/22/2023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17CC7A8-F9A7-4B03-A476-8D03520B2EE1}" type="slidenum">
              <a:rPr lang="en-US" smtClean="0"/>
              <a:t>‹#›</a:t>
            </a:fld>
            <a:endParaRPr lang="en-US" dirty="0"/>
          </a:p>
        </p:txBody>
      </p:sp>
    </p:spTree>
    <p:extLst>
      <p:ext uri="{BB962C8B-B14F-4D97-AF65-F5344CB8AC3E}">
        <p14:creationId xmlns:p14="http://schemas.microsoft.com/office/powerpoint/2010/main" val="6053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a:solidFill>
                  <a:schemeClr val="accent3"/>
                </a:solidFill>
                <a:highlight>
                  <a:srgbClr val="FFFF00"/>
                </a:highlight>
                <a:latin typeface="Arial" panose="020B0604020202020204" pitchFamily="34" charset="0"/>
                <a:cs typeface="Arial" panose="020B0604020202020204" pitchFamily="34" charset="0"/>
              </a:rPr>
              <a:t>Thank you so much for having me today!  Good Morning, Friends!</a:t>
            </a:r>
          </a:p>
          <a:p>
            <a:pPr marL="0" indent="0">
              <a:buFont typeface="Arial" panose="020B0604020202020204" pitchFamily="34" charset="0"/>
              <a:buNone/>
            </a:pPr>
            <a:endParaRPr lang="en-US" sz="1100" dirty="0">
              <a:solidFill>
                <a:schemeClr val="accent3"/>
              </a:solidFill>
              <a:highlight>
                <a:srgbClr val="FFFF00"/>
              </a:highligh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dirty="0">
                <a:solidFill>
                  <a:schemeClr val="accent3"/>
                </a:solidFill>
                <a:highlight>
                  <a:srgbClr val="FFFF00"/>
                </a:highlight>
                <a:latin typeface="Arial" panose="020B0604020202020204" pitchFamily="34" charset="0"/>
                <a:cs typeface="Arial" panose="020B0604020202020204" pitchFamily="34" charset="0"/>
              </a:rPr>
              <a:t>I am Erin Reinders, the Infrastructure Program Director with the Alaska Municipal League. </a:t>
            </a:r>
            <a:endParaRPr lang="en-US" sz="1100" i="0" dirty="0">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endParaRPr lang="en-US" sz="1100" i="0" dirty="0">
              <a:solidFill>
                <a:schemeClr val="accent3"/>
              </a:solidFill>
              <a:highlight>
                <a:srgbClr val="FFFF00"/>
              </a:highlight>
              <a:latin typeface="Arial" panose="020B0604020202020204" pitchFamily="34" charset="0"/>
              <a:cs typeface="Arial" panose="020B0604020202020204" pitchFamily="34"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AML is a nonprofit, nonpartisan, statewide organization with a purpose of strengthening Alaska’s local governments.  We are committed to supporting Alaska’s 165 cities and boroughs, in maximizing the benefit to Alaska, and fostering statewide collaboration, especially with all the opportunities coming from the Bipartisan Infrastructure Law.  </a:t>
            </a: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p>
          <a:p>
            <a:pPr marL="0" indent="0">
              <a:buFont typeface="Arial" panose="020B0604020202020204" pitchFamily="34" charset="0"/>
              <a:buNone/>
            </a:pPr>
            <a:r>
              <a:rPr lang="en-US" sz="1100" dirty="0">
                <a:solidFill>
                  <a:schemeClr val="accent3"/>
                </a:solidFill>
                <a:highlight>
                  <a:srgbClr val="FFFF00"/>
                </a:highlight>
                <a:latin typeface="Arial" panose="020B0604020202020204" pitchFamily="34" charset="0"/>
                <a:cs typeface="Arial" panose="020B0604020202020204" pitchFamily="34" charset="0"/>
              </a:rPr>
              <a:t>This morning I will share a bit about </a:t>
            </a:r>
            <a:r>
              <a:rPr lang="en-US" sz="1100">
                <a:solidFill>
                  <a:schemeClr val="accent3"/>
                </a:solidFill>
                <a:highlight>
                  <a:srgbClr val="FFFF00"/>
                </a:highlight>
                <a:latin typeface="Arial" panose="020B0604020202020204" pitchFamily="34" charset="0"/>
                <a:cs typeface="Arial" panose="020B0604020202020204" pitchFamily="34" charset="0"/>
              </a:rPr>
              <a:t>what opportunities </a:t>
            </a:r>
            <a:r>
              <a:rPr lang="en-US" sz="1100" dirty="0">
                <a:solidFill>
                  <a:schemeClr val="accent3"/>
                </a:solidFill>
                <a:highlight>
                  <a:srgbClr val="FFFF00"/>
                </a:highlight>
                <a:latin typeface="Arial" panose="020B0604020202020204" pitchFamily="34" charset="0"/>
                <a:cs typeface="Arial" panose="020B0604020202020204" pitchFamily="34" charset="0"/>
              </a:rPr>
              <a:t>are out there</a:t>
            </a:r>
            <a:endParaRPr lang="en-US" sz="1100" dirty="0">
              <a:solidFill>
                <a:schemeClr val="accent3"/>
              </a:solidFill>
              <a:latin typeface="Arial" panose="020B0604020202020204" pitchFamily="34" charset="0"/>
              <a:cs typeface="Arial" panose="020B0604020202020204" pitchFamily="34" charset="0"/>
            </a:endParaRPr>
          </a:p>
          <a:p>
            <a:endParaRPr lang="en-US" sz="1100" b="1" dirty="0"/>
          </a:p>
          <a:p>
            <a:r>
              <a:rPr lang="en-US" sz="1100" b="1" dirty="0"/>
              <a:t>So lets get started!</a:t>
            </a:r>
          </a:p>
        </p:txBody>
      </p:sp>
      <p:sp>
        <p:nvSpPr>
          <p:cNvPr id="4" name="Slide Number Placeholder 3"/>
          <p:cNvSpPr>
            <a:spLocks noGrp="1"/>
          </p:cNvSpPr>
          <p:nvPr>
            <p:ph type="sldNum" sz="quarter" idx="5"/>
          </p:nvPr>
        </p:nvSpPr>
        <p:spPr/>
        <p:txBody>
          <a:bodyPr/>
          <a:lstStyle/>
          <a:p>
            <a:fld id="{D17CC7A8-F9A7-4B03-A476-8D03520B2EE1}" type="slidenum">
              <a:rPr lang="en-US" smtClean="0"/>
              <a:t>1</a:t>
            </a:fld>
            <a:endParaRPr lang="en-US" dirty="0"/>
          </a:p>
        </p:txBody>
      </p:sp>
    </p:spTree>
    <p:extLst>
      <p:ext uri="{BB962C8B-B14F-4D97-AF65-F5344CB8AC3E}">
        <p14:creationId xmlns:p14="http://schemas.microsoft.com/office/powerpoint/2010/main" val="1680450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10</a:t>
            </a:fld>
            <a:endParaRPr lang="en-US" dirty="0"/>
          </a:p>
        </p:txBody>
      </p:sp>
    </p:spTree>
    <p:extLst>
      <p:ext uri="{BB962C8B-B14F-4D97-AF65-F5344CB8AC3E}">
        <p14:creationId xmlns:p14="http://schemas.microsoft.com/office/powerpoint/2010/main" val="679134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11</a:t>
            </a:fld>
            <a:endParaRPr lang="en-US" dirty="0"/>
          </a:p>
        </p:txBody>
      </p:sp>
    </p:spTree>
    <p:extLst>
      <p:ext uri="{BB962C8B-B14F-4D97-AF65-F5344CB8AC3E}">
        <p14:creationId xmlns:p14="http://schemas.microsoft.com/office/powerpoint/2010/main" val="367825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12</a:t>
            </a:fld>
            <a:endParaRPr lang="en-US" dirty="0"/>
          </a:p>
        </p:txBody>
      </p:sp>
    </p:spTree>
    <p:extLst>
      <p:ext uri="{BB962C8B-B14F-4D97-AF65-F5344CB8AC3E}">
        <p14:creationId xmlns:p14="http://schemas.microsoft.com/office/powerpoint/2010/main" val="3668183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13</a:t>
            </a:fld>
            <a:endParaRPr lang="en-US" dirty="0"/>
          </a:p>
        </p:txBody>
      </p:sp>
    </p:spTree>
    <p:extLst>
      <p:ext uri="{BB962C8B-B14F-4D97-AF65-F5344CB8AC3E}">
        <p14:creationId xmlns:p14="http://schemas.microsoft.com/office/powerpoint/2010/main" val="3477696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all for having me today.  I hope that was helpful.  I leave you now with some points of contact that might be helpful for you.  Please do keep in touch and I hope to see you on the Office Hour call this time, </a:t>
            </a:r>
          </a:p>
          <a:p>
            <a:endParaRPr lang="en-US" dirty="0"/>
          </a:p>
          <a:p>
            <a:r>
              <a:rPr lang="en-US" dirty="0"/>
              <a:t>Again, thank you.  And thank you for all each of you do every day in service with your communities,  it is important work.</a:t>
            </a:r>
          </a:p>
        </p:txBody>
      </p:sp>
      <p:sp>
        <p:nvSpPr>
          <p:cNvPr id="4" name="Slide Number Placeholder 3"/>
          <p:cNvSpPr>
            <a:spLocks noGrp="1"/>
          </p:cNvSpPr>
          <p:nvPr>
            <p:ph type="sldNum" sz="quarter" idx="5"/>
          </p:nvPr>
        </p:nvSpPr>
        <p:spPr/>
        <p:txBody>
          <a:bodyPr/>
          <a:lstStyle/>
          <a:p>
            <a:fld id="{D17CC7A8-F9A7-4B03-A476-8D03520B2EE1}" type="slidenum">
              <a:rPr lang="en-US" smtClean="0"/>
              <a:t>14</a:t>
            </a:fld>
            <a:endParaRPr lang="en-US" dirty="0"/>
          </a:p>
        </p:txBody>
      </p:sp>
    </p:spTree>
    <p:extLst>
      <p:ext uri="{BB962C8B-B14F-4D97-AF65-F5344CB8AC3E}">
        <p14:creationId xmlns:p14="http://schemas.microsoft.com/office/powerpoint/2010/main" val="2643143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b="1" dirty="0">
                <a:solidFill>
                  <a:srgbClr val="FF0000"/>
                </a:solidFill>
                <a:latin typeface="Calibri" panose="020F0502020204030204" pitchFamily="34" charset="0"/>
                <a:ea typeface="Calibri" panose="020F0502020204030204" pitchFamily="34" charset="0"/>
              </a:rPr>
              <a:t>The Infrastructure Investment and Jobs Act (IIJA), aka Bipartisan Infrastructure Law (BIL),</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was signed into law by President Biden on November 15, 2021. The law authorized $1.2 trillion for transportation and infrastructure spending with $550 billion of that figure going toward “new” investments and programs.  Combination of formal funds and competitively awarded grants.</a:t>
            </a:r>
          </a:p>
          <a:p>
            <a:pPr marL="0" marR="0" lvl="0" indent="0" algn="l" defTabSz="942289" rtl="0" eaLnBrk="1" fontAlgn="auto" latinLnBrk="0" hangingPunct="1">
              <a:lnSpc>
                <a:spcPct val="100000"/>
              </a:lnSpc>
              <a:spcBef>
                <a:spcPts val="0"/>
              </a:spcBef>
              <a:spcAft>
                <a:spcPts val="0"/>
              </a:spcAft>
              <a:buClrTx/>
              <a:buSzTx/>
              <a:buFontTx/>
              <a:buNone/>
              <a:tabLst/>
              <a:defRPr/>
            </a:pPr>
            <a:endParaRPr lang="en-US"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42289"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b="0" dirty="0"/>
              <a:t>IIJA is projected to bring about $18 billion to Alaska, or nearly $25,000 </a:t>
            </a:r>
            <a:r>
              <a:rPr lang="en-US" b="0" i="1" dirty="0"/>
              <a:t>per Alaskan. </a:t>
            </a:r>
            <a:endParaRPr lang="en-US" dirty="0"/>
          </a:p>
          <a:p>
            <a:pPr marL="0" marR="0" lvl="0" indent="0" algn="l" defTabSz="942289" rtl="0" eaLnBrk="1" fontAlgn="auto" latinLnBrk="0" hangingPunct="1">
              <a:lnSpc>
                <a:spcPct val="100000"/>
              </a:lnSpc>
              <a:spcBef>
                <a:spcPts val="0"/>
              </a:spcBef>
              <a:spcAft>
                <a:spcPts val="0"/>
              </a:spcAft>
              <a:buClrTx/>
              <a:buSzTx/>
              <a:buFontTx/>
              <a:buNone/>
              <a:tabLst/>
              <a:defRPr/>
            </a:pPr>
            <a:endParaRPr lang="en-US" dirty="0"/>
          </a:p>
          <a:p>
            <a:pPr defTabSz="942289">
              <a:defRPr/>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This is considered to be a once in a generation investment. </a:t>
            </a:r>
            <a:endParaRPr lang="en-US" sz="19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2</a:t>
            </a:fld>
            <a:endParaRPr lang="en-US" dirty="0"/>
          </a:p>
        </p:txBody>
      </p:sp>
    </p:spTree>
    <p:extLst>
      <p:ext uri="{BB962C8B-B14F-4D97-AF65-F5344CB8AC3E}">
        <p14:creationId xmlns:p14="http://schemas.microsoft.com/office/powerpoint/2010/main" val="403905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1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defTabSz="942289">
              <a:defRPr/>
            </a:pPr>
            <a:r>
              <a:rPr lang="en-US" sz="1100" dirty="0">
                <a:solidFill>
                  <a:srgbClr val="FF0000"/>
                </a:solidFill>
                <a:latin typeface="Calibri" panose="020F0502020204030204" pitchFamily="34" charset="0"/>
                <a:ea typeface="Calibri" panose="020F0502020204030204" pitchFamily="34" charset="0"/>
              </a:rPr>
              <a:t>IIJA funding falls into five broad categories – or “buckets” – </a:t>
            </a:r>
          </a:p>
          <a:p>
            <a:pPr marL="171450" indent="-171450" defTabSz="942289">
              <a:buFont typeface="Arial" panose="020B0604020202020204" pitchFamily="34" charset="0"/>
              <a:buChar char="•"/>
              <a:defRPr/>
            </a:pPr>
            <a:r>
              <a:rPr lang="en-US" sz="1100" dirty="0">
                <a:solidFill>
                  <a:srgbClr val="FF0000"/>
                </a:solidFill>
                <a:latin typeface="Calibri" panose="020F0502020204030204" pitchFamily="34" charset="0"/>
                <a:ea typeface="Calibri" panose="020F0502020204030204" pitchFamily="34" charset="0"/>
              </a:rPr>
              <a:t>internet and cybersecurity; </a:t>
            </a:r>
          </a:p>
          <a:p>
            <a:pPr marL="171450" indent="-171450" defTabSz="942289">
              <a:buFont typeface="Arial" panose="020B0604020202020204" pitchFamily="34" charset="0"/>
              <a:buChar char="•"/>
              <a:defRPr/>
            </a:pPr>
            <a:r>
              <a:rPr lang="en-US" sz="1100" dirty="0">
                <a:solidFill>
                  <a:srgbClr val="FF0000"/>
                </a:solidFill>
                <a:latin typeface="Calibri" panose="020F0502020204030204" pitchFamily="34" charset="0"/>
                <a:ea typeface="Calibri" panose="020F0502020204030204" pitchFamily="34" charset="0"/>
              </a:rPr>
              <a:t>energy and power, </a:t>
            </a:r>
          </a:p>
          <a:p>
            <a:pPr marL="171450" indent="-171450" defTabSz="942289">
              <a:buFont typeface="Arial" panose="020B0604020202020204" pitchFamily="34" charset="0"/>
              <a:buChar char="•"/>
              <a:defRPr/>
            </a:pPr>
            <a:r>
              <a:rPr lang="en-US" sz="1100" dirty="0">
                <a:solidFill>
                  <a:srgbClr val="FF0000"/>
                </a:solidFill>
                <a:latin typeface="Calibri" panose="020F0502020204030204" pitchFamily="34" charset="0"/>
                <a:ea typeface="Calibri" panose="020F0502020204030204" pitchFamily="34" charset="0"/>
              </a:rPr>
              <a:t>transportation systems including docks, airports, bridges and more; </a:t>
            </a:r>
          </a:p>
          <a:p>
            <a:pPr marL="171450" indent="-171450" defTabSz="942289">
              <a:buFont typeface="Arial" panose="020B0604020202020204" pitchFamily="34" charset="0"/>
              <a:buChar char="•"/>
              <a:defRPr/>
            </a:pPr>
            <a:r>
              <a:rPr lang="en-US" sz="1100" dirty="0">
                <a:solidFill>
                  <a:srgbClr val="FF0000"/>
                </a:solidFill>
                <a:latin typeface="Calibri" panose="020F0502020204030204" pitchFamily="34" charset="0"/>
                <a:ea typeface="Calibri" panose="020F0502020204030204" pitchFamily="34" charset="0"/>
              </a:rPr>
              <a:t>water and sewer, </a:t>
            </a:r>
          </a:p>
          <a:p>
            <a:pPr marL="171450" indent="-171450" defTabSz="942289">
              <a:buFont typeface="Arial" panose="020B0604020202020204" pitchFamily="34" charset="0"/>
              <a:buChar char="•"/>
              <a:defRPr/>
            </a:pPr>
            <a:r>
              <a:rPr lang="en-US" sz="1100" dirty="0">
                <a:solidFill>
                  <a:srgbClr val="FF0000"/>
                </a:solidFill>
                <a:latin typeface="Calibri" panose="020F0502020204030204" pitchFamily="34" charset="0"/>
                <a:ea typeface="Calibri" panose="020F0502020204030204" pitchFamily="34" charset="0"/>
              </a:rPr>
              <a:t>and resilience. </a:t>
            </a:r>
            <a:r>
              <a:rPr lang="en-US" sz="1100" dirty="0">
                <a:solidFill>
                  <a:srgbClr val="FF0000"/>
                </a:solidFill>
                <a:latin typeface="Calibri" panose="020F0502020204030204" pitchFamily="34" charset="0"/>
                <a:ea typeface="Calibri" panose="020F0502020204030204" pitchFamily="34" charset="0"/>
                <a:cs typeface="Calibri" panose="020F0502020204030204" pitchFamily="34" charset="0"/>
              </a:rPr>
              <a:t> </a:t>
            </a:r>
          </a:p>
          <a:p>
            <a:pPr defTabSz="942289">
              <a:defRPr/>
            </a:pPr>
            <a:endParaRPr lang="en-US" sz="11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defTabSz="942289">
              <a:defRPr/>
            </a:pPr>
            <a:r>
              <a:rPr lang="en-US" sz="1100" dirty="0">
                <a:solidFill>
                  <a:srgbClr val="FF0000"/>
                </a:solidFill>
                <a:latin typeface="Calibri" panose="020F0502020204030204" pitchFamily="34" charset="0"/>
                <a:ea typeface="Calibri" panose="020F0502020204030204" pitchFamily="34" charset="0"/>
                <a:cs typeface="Calibri" panose="020F0502020204030204" pitchFamily="34" charset="0"/>
              </a:rPr>
              <a:t>Resiliency incudes wildfire management, </a:t>
            </a:r>
          </a:p>
          <a:p>
            <a:pPr defTabSz="942289">
              <a:defRPr/>
            </a:pPr>
            <a:r>
              <a:rPr lang="en-US" sz="1100" dirty="0">
                <a:solidFill>
                  <a:srgbClr val="FF0000"/>
                </a:solidFill>
                <a:latin typeface="Calibri" panose="020F0502020204030204" pitchFamily="34" charset="0"/>
                <a:ea typeface="Calibri" panose="020F0502020204030204" pitchFamily="34" charset="0"/>
                <a:cs typeface="Calibri" panose="020F0502020204030204" pitchFamily="34" charset="0"/>
              </a:rPr>
              <a:t>All of which can have a huge impact on Alaskan communities. </a:t>
            </a:r>
          </a:p>
          <a:p>
            <a:pPr defTabSz="942289">
              <a:defRPr/>
            </a:pPr>
            <a:endParaRPr lang="en-US" sz="19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3</a:t>
            </a:fld>
            <a:endParaRPr lang="en-US" dirty="0"/>
          </a:p>
        </p:txBody>
      </p:sp>
    </p:spTree>
    <p:extLst>
      <p:ext uri="{BB962C8B-B14F-4D97-AF65-F5344CB8AC3E}">
        <p14:creationId xmlns:p14="http://schemas.microsoft.com/office/powerpoint/2010/main" val="2952294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BIL or IIJA provides$2.75 billion to expand broadband access and promote digital equity and inclusion</a:t>
            </a:r>
          </a:p>
          <a:p>
            <a:endParaRPr lang="en-US" sz="1100" dirty="0"/>
          </a:p>
          <a:p>
            <a:r>
              <a:rPr lang="en-US" sz="1100" dirty="0"/>
              <a:t>Not so much a grant program  just yes for communities, but I wanted to give a little bit of update on what’s happening here…</a:t>
            </a:r>
          </a:p>
          <a:p>
            <a:endParaRPr lang="en-US" sz="1100" dirty="0"/>
          </a:p>
          <a:p>
            <a:r>
              <a:rPr lang="en-US" sz="1100" dirty="0"/>
              <a:t>To access the state’s share of this funding, the State is required to put together a 5-year plan for broadband  equity, access and deployment (BEAD).  They are also required to develop a Digital Equity Plan that will help to inform this over all 5-year plan.</a:t>
            </a:r>
          </a:p>
          <a:p>
            <a:endParaRPr lang="en-US" sz="1100" b="0" i="1" u="none" strike="noStrike" dirty="0">
              <a:solidFill>
                <a:schemeClr val="tx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mj-lt"/>
              </a:rPr>
              <a:t>National Telecommunications and Information Administration (NTIA) - </a:t>
            </a:r>
          </a:p>
          <a:p>
            <a:r>
              <a:rPr lang="en-US" sz="1100" b="0" i="1" u="none" strike="noStrike" dirty="0">
                <a:solidFill>
                  <a:schemeClr val="tx1"/>
                </a:solidFill>
                <a:effectLst/>
                <a:latin typeface="+mj-lt"/>
              </a:rPr>
              <a:t>The condition in which individuals and communities have the information technology capacity that is needed for full participation in the</a:t>
            </a:r>
            <a:r>
              <a:rPr lang="en-US" sz="1100" i="1" dirty="0">
                <a:solidFill>
                  <a:schemeClr val="tx1"/>
                </a:solidFill>
                <a:latin typeface="+mj-lt"/>
              </a:rPr>
              <a:t> </a:t>
            </a:r>
            <a:r>
              <a:rPr lang="en-US" sz="1100" b="0" i="1" u="none" strike="noStrike" dirty="0">
                <a:solidFill>
                  <a:schemeClr val="tx1"/>
                </a:solidFill>
                <a:effectLst/>
                <a:latin typeface="+mj-lt"/>
              </a:rPr>
              <a:t>society and economy of the United States.</a:t>
            </a:r>
          </a:p>
          <a:p>
            <a:endParaRPr lang="en-US" sz="1100" b="0" i="1" u="none" strike="noStrike" dirty="0">
              <a:solidFill>
                <a:schemeClr val="tx1"/>
              </a:solidFill>
              <a:effectLst/>
              <a:latin typeface="+mj-lt"/>
            </a:endParaRPr>
          </a:p>
          <a:p>
            <a:r>
              <a:rPr lang="en-US" sz="1100" b="0" dirty="0">
                <a:solidFill>
                  <a:schemeClr val="tx1"/>
                </a:solidFill>
                <a:effectLst/>
                <a:latin typeface="+mj-lt"/>
              </a:rPr>
              <a:t>Includes…</a:t>
            </a:r>
          </a:p>
          <a:p>
            <a:pPr marL="708660" indent="-342900">
              <a:spcBef>
                <a:spcPts val="0"/>
              </a:spcBef>
              <a:spcAft>
                <a:spcPts val="0"/>
              </a:spcAft>
              <a:buFont typeface="Wingdings" panose="05000000000000000000" pitchFamily="2" charset="2"/>
              <a:buChar char="ü"/>
            </a:pPr>
            <a:r>
              <a:rPr lang="en-US" sz="1100" b="0" dirty="0">
                <a:solidFill>
                  <a:schemeClr val="tx1"/>
                </a:solidFill>
                <a:effectLst/>
                <a:latin typeface="+mj-lt"/>
              </a:rPr>
              <a:t>Availability (</a:t>
            </a:r>
            <a:r>
              <a:rPr lang="en-US" sz="1100" dirty="0">
                <a:solidFill>
                  <a:schemeClr val="tx1"/>
                </a:solidFill>
                <a:latin typeface="+mj-lt"/>
              </a:rPr>
              <a:t>service is available &amp; reliable)</a:t>
            </a:r>
            <a:endParaRPr lang="en-US" sz="1100" b="0" dirty="0">
              <a:solidFill>
                <a:schemeClr val="tx1"/>
              </a:solidFill>
              <a:effectLst/>
              <a:latin typeface="+mj-lt"/>
            </a:endParaRPr>
          </a:p>
          <a:p>
            <a:pPr marL="708660" indent="-342900">
              <a:spcBef>
                <a:spcPts val="0"/>
              </a:spcBef>
              <a:spcAft>
                <a:spcPts val="0"/>
              </a:spcAft>
              <a:buFont typeface="Wingdings" panose="05000000000000000000" pitchFamily="2" charset="2"/>
              <a:buChar char="ü"/>
            </a:pPr>
            <a:r>
              <a:rPr lang="en-US" sz="1100" dirty="0">
                <a:solidFill>
                  <a:schemeClr val="tx1"/>
                </a:solidFill>
                <a:latin typeface="+mj-lt"/>
              </a:rPr>
              <a:t>Affordable (service is affordable)</a:t>
            </a:r>
          </a:p>
          <a:p>
            <a:pPr marL="708660" indent="-342900">
              <a:spcBef>
                <a:spcPts val="0"/>
              </a:spcBef>
              <a:spcAft>
                <a:spcPts val="0"/>
              </a:spcAft>
              <a:buFont typeface="Wingdings" panose="05000000000000000000" pitchFamily="2" charset="2"/>
              <a:buChar char="ü"/>
            </a:pPr>
            <a:r>
              <a:rPr lang="en-US" sz="1100" dirty="0">
                <a:solidFill>
                  <a:schemeClr val="tx1"/>
                </a:solidFill>
                <a:latin typeface="+mj-lt"/>
              </a:rPr>
              <a:t>Accessible (service is useable – technical tools &amp; understanding)</a:t>
            </a:r>
            <a:endParaRPr lang="en-US" sz="1100" b="0" dirty="0">
              <a:solidFill>
                <a:schemeClr val="tx1"/>
              </a:solidFill>
              <a:effectLst/>
              <a:latin typeface="+mj-lt"/>
            </a:endParaRPr>
          </a:p>
          <a:p>
            <a:endParaRPr lang="en-US" sz="1100" dirty="0"/>
          </a:p>
          <a:p>
            <a:r>
              <a:rPr lang="en-US" sz="1100" dirty="0"/>
              <a:t>The States Digital Equity Award Planning Grant -just under $568 thousand dollars - is being used to create a comprehensive Digital Equity Plan . </a:t>
            </a:r>
          </a:p>
          <a:p>
            <a:r>
              <a:rPr lang="en-US" sz="1100" dirty="0"/>
              <a:t>The State of Alaska is partnering with the Rasmussen Foundation to develop the Plan. </a:t>
            </a:r>
          </a:p>
          <a:p>
            <a:endParaRPr lang="en-US" sz="1100" dirty="0"/>
          </a:p>
          <a:p>
            <a:r>
              <a:rPr lang="en-US" sz="1100" dirty="0"/>
              <a:t>AML, among several other organizations, are all assisting the Rasmussen foundation in leading Digital Equity Listening Sessions and Engagement Tour in hopes of truly meaningful engagement that will help inform states efforts and to break down the digital divide. </a:t>
            </a:r>
          </a:p>
        </p:txBody>
      </p:sp>
      <p:sp>
        <p:nvSpPr>
          <p:cNvPr id="4" name="Slide Number Placeholder 3"/>
          <p:cNvSpPr>
            <a:spLocks noGrp="1"/>
          </p:cNvSpPr>
          <p:nvPr>
            <p:ph type="sldNum" sz="quarter" idx="5"/>
          </p:nvPr>
        </p:nvSpPr>
        <p:spPr/>
        <p:txBody>
          <a:bodyPr/>
          <a:lstStyle/>
          <a:p>
            <a:fld id="{D17CC7A8-F9A7-4B03-A476-8D03520B2EE1}" type="slidenum">
              <a:rPr lang="en-US" smtClean="0"/>
              <a:t>4</a:t>
            </a:fld>
            <a:endParaRPr lang="en-US" dirty="0"/>
          </a:p>
        </p:txBody>
      </p:sp>
    </p:spTree>
    <p:extLst>
      <p:ext uri="{BB962C8B-B14F-4D97-AF65-F5344CB8AC3E}">
        <p14:creationId xmlns:p14="http://schemas.microsoft.com/office/powerpoint/2010/main" val="339287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5</a:t>
            </a:fld>
            <a:endParaRPr lang="en-US" dirty="0"/>
          </a:p>
        </p:txBody>
      </p:sp>
    </p:spTree>
    <p:extLst>
      <p:ext uri="{BB962C8B-B14F-4D97-AF65-F5344CB8AC3E}">
        <p14:creationId xmlns:p14="http://schemas.microsoft.com/office/powerpoint/2010/main" val="108345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7CC7A8-F9A7-4B03-A476-8D03520B2EE1}" type="slidenum">
              <a:rPr lang="en-US" smtClean="0"/>
              <a:t>6</a:t>
            </a:fld>
            <a:endParaRPr lang="en-US" dirty="0"/>
          </a:p>
        </p:txBody>
      </p:sp>
    </p:spTree>
    <p:extLst>
      <p:ext uri="{BB962C8B-B14F-4D97-AF65-F5344CB8AC3E}">
        <p14:creationId xmlns:p14="http://schemas.microsoft.com/office/powerpoint/2010/main" val="2387502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7CC7A8-F9A7-4B03-A476-8D03520B2EE1}" type="slidenum">
              <a:rPr lang="en-US" smtClean="0"/>
              <a:t>7</a:t>
            </a:fld>
            <a:endParaRPr lang="en-US" dirty="0"/>
          </a:p>
        </p:txBody>
      </p:sp>
    </p:spTree>
    <p:extLst>
      <p:ext uri="{BB962C8B-B14F-4D97-AF65-F5344CB8AC3E}">
        <p14:creationId xmlns:p14="http://schemas.microsoft.com/office/powerpoint/2010/main" val="2087910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7CC7A8-F9A7-4B03-A476-8D03520B2EE1}" type="slidenum">
              <a:rPr lang="en-US" smtClean="0"/>
              <a:t>8</a:t>
            </a:fld>
            <a:endParaRPr lang="en-US" dirty="0"/>
          </a:p>
        </p:txBody>
      </p:sp>
    </p:spTree>
    <p:extLst>
      <p:ext uri="{BB962C8B-B14F-4D97-AF65-F5344CB8AC3E}">
        <p14:creationId xmlns:p14="http://schemas.microsoft.com/office/powerpoint/2010/main" val="85957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7CC7A8-F9A7-4B03-A476-8D03520B2EE1}" type="slidenum">
              <a:rPr lang="en-US" smtClean="0"/>
              <a:t>9</a:t>
            </a:fld>
            <a:endParaRPr lang="en-US" dirty="0"/>
          </a:p>
        </p:txBody>
      </p:sp>
    </p:spTree>
    <p:extLst>
      <p:ext uri="{BB962C8B-B14F-4D97-AF65-F5344CB8AC3E}">
        <p14:creationId xmlns:p14="http://schemas.microsoft.com/office/powerpoint/2010/main" val="56783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3/22/2023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3/22/2023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3/22/2023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3/22/2023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3/22/2023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3/22/2023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3/22/2023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3/22/2023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3/22/2023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3/22/2023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a.gov/grant-resources/comprehensive-economic-development-strategy"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hyperlink" Target="https://www.whitehouse.gov/wp-content/uploads/2023/02/Open-and-Upcoming-Infrastructure-Funding-Opportunities-Feb-6-2023-VF.pdf" TargetMode="External"/><Relationship Id="rId3" Type="http://schemas.openxmlformats.org/officeDocument/2006/relationships/hyperlink" Target="https://localinfrastructure.org/funding-opportunities/" TargetMode="External"/><Relationship Id="rId7" Type="http://schemas.openxmlformats.org/officeDocument/2006/relationships/hyperlink" Target="https://www.whitehouse.gov/cleanenergy/inflation-reduction-act-guideboo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whitehouse.gov/build/rural/" TargetMode="External"/><Relationship Id="rId5" Type="http://schemas.openxmlformats.org/officeDocument/2006/relationships/hyperlink" Target="https://www.transportation.gov/rural" TargetMode="External"/><Relationship Id="rId4" Type="http://schemas.openxmlformats.org/officeDocument/2006/relationships/hyperlink" Target="https://www.transportation.gov/bipartisan-infrastructure-law/key-notices-funding-opportunity" TargetMode="External"/><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broadbandforalaskans.org/" TargetMode="External"/><Relationship Id="rId5" Type="http://schemas.openxmlformats.org/officeDocument/2006/relationships/hyperlink" Target="https://www.commerce.alaska.gov/web/abo/"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369731" y="639097"/>
            <a:ext cx="11168362" cy="3686015"/>
          </a:xfrm>
        </p:spPr>
        <p:txBody>
          <a:bodyPr>
            <a:normAutofit/>
          </a:bodyPr>
          <a:lstStyle/>
          <a:p>
            <a:br>
              <a:rPr lang="en-US" sz="5400" dirty="0"/>
            </a:br>
            <a:r>
              <a:rPr lang="en-US" sz="3600" dirty="0">
                <a:latin typeface="Arial" panose="020B0604020202020204" pitchFamily="34" charset="0"/>
                <a:cs typeface="Arial" panose="020B0604020202020204" pitchFamily="34" charset="0"/>
              </a:rPr>
              <a:t>Federal Funding Opportunities</a:t>
            </a:r>
            <a:endParaRPr lang="en-US" sz="3600" i="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7FC2D8F-56D2-4ADF-B439-0E09E7C37894}"/>
              </a:ext>
            </a:extLst>
          </p:cNvPr>
          <p:cNvSpPr>
            <a:spLocks noGrp="1"/>
          </p:cNvSpPr>
          <p:nvPr>
            <p:ph type="subTitle" idx="1"/>
          </p:nvPr>
        </p:nvSpPr>
        <p:spPr>
          <a:xfrm>
            <a:off x="369731" y="4672738"/>
            <a:ext cx="7337355" cy="2032859"/>
          </a:xfrm>
        </p:spPr>
        <p:txBody>
          <a:bodyPr>
            <a:normAutofit/>
          </a:bodyPr>
          <a:lstStyle/>
          <a:p>
            <a:pPr>
              <a:spcBef>
                <a:spcPts val="600"/>
              </a:spcBef>
            </a:pPr>
            <a:r>
              <a:rPr lang="en-US" sz="2400" dirty="0">
                <a:solidFill>
                  <a:schemeClr val="tx1">
                    <a:lumMod val="85000"/>
                    <a:lumOff val="15000"/>
                  </a:schemeClr>
                </a:solidFill>
                <a:latin typeface="Arial" panose="020B0604020202020204" pitchFamily="34" charset="0"/>
                <a:cs typeface="Arial" panose="020B0604020202020204" pitchFamily="34" charset="0"/>
              </a:rPr>
              <a:t>Bristol Bay Sustainability Summit</a:t>
            </a:r>
          </a:p>
          <a:p>
            <a:pPr>
              <a:spcBef>
                <a:spcPts val="600"/>
              </a:spcBef>
            </a:pPr>
            <a:r>
              <a:rPr lang="en-US" sz="2400" dirty="0">
                <a:solidFill>
                  <a:schemeClr val="tx1">
                    <a:lumMod val="85000"/>
                    <a:lumOff val="15000"/>
                  </a:schemeClr>
                </a:solidFill>
                <a:latin typeface="Arial" panose="020B0604020202020204" pitchFamily="34" charset="0"/>
                <a:cs typeface="Arial" panose="020B0604020202020204" pitchFamily="34" charset="0"/>
              </a:rPr>
              <a:t>March 23, 2023</a:t>
            </a:r>
            <a:endParaRPr lang="en-US" dirty="0">
              <a:solidFill>
                <a:schemeClr val="tx1">
                  <a:lumMod val="85000"/>
                  <a:lumOff val="15000"/>
                </a:schemeClr>
              </a:solidFill>
              <a:latin typeface="Arial" panose="020B0604020202020204" pitchFamily="34" charset="0"/>
              <a:cs typeface="Arial" panose="020B0604020202020204" pitchFamily="34" charset="0"/>
            </a:endParaRPr>
          </a:p>
          <a:p>
            <a:endParaRPr lang="en-US" sz="2400" dirty="0">
              <a:solidFill>
                <a:schemeClr val="tx1">
                  <a:lumMod val="85000"/>
                  <a:lumOff val="15000"/>
                </a:schemeClr>
              </a:solidFill>
            </a:endParaRPr>
          </a:p>
        </p:txBody>
      </p:sp>
      <p:cxnSp>
        <p:nvCxnSpPr>
          <p:cNvPr id="29" name="Straight Connector 2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4BA3C4E-0BED-B576-83C3-55928AC8E29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69731" y="596959"/>
            <a:ext cx="6597572" cy="2659249"/>
          </a:xfrm>
          <a:prstGeom prst="rect">
            <a:avLst/>
          </a:prstGeom>
        </p:spPr>
      </p:pic>
      <p:sp>
        <p:nvSpPr>
          <p:cNvPr id="4" name="TextBox 3">
            <a:extLst>
              <a:ext uri="{FF2B5EF4-FFF2-40B4-BE49-F238E27FC236}">
                <a16:creationId xmlns:a16="http://schemas.microsoft.com/office/drawing/2014/main" id="{F5B2448A-82BA-2714-EBA1-678F317538AD}"/>
              </a:ext>
            </a:extLst>
          </p:cNvPr>
          <p:cNvSpPr txBox="1"/>
          <p:nvPr/>
        </p:nvSpPr>
        <p:spPr>
          <a:xfrm>
            <a:off x="5863771" y="5222224"/>
            <a:ext cx="5958498" cy="1477328"/>
          </a:xfrm>
          <a:prstGeom prst="rect">
            <a:avLst/>
          </a:prstGeom>
          <a:noFill/>
        </p:spPr>
        <p:txBody>
          <a:bodyPr wrap="square" rtlCol="0">
            <a:spAutoFit/>
          </a:bodyPr>
          <a:lstStyle/>
          <a:p>
            <a:pPr algn="r"/>
            <a:r>
              <a:rPr lang="en-US" sz="2400" dirty="0">
                <a:solidFill>
                  <a:schemeClr val="accent3"/>
                </a:solidFill>
                <a:latin typeface="Arial" panose="020B0604020202020204" pitchFamily="34" charset="0"/>
                <a:cs typeface="Arial" panose="020B0604020202020204" pitchFamily="34" charset="0"/>
              </a:rPr>
              <a:t>Erin Reinders</a:t>
            </a:r>
          </a:p>
          <a:p>
            <a:pPr algn="r"/>
            <a:r>
              <a:rPr lang="en-US" sz="2400" dirty="0">
                <a:solidFill>
                  <a:schemeClr val="accent3"/>
                </a:solidFill>
                <a:latin typeface="Arial" panose="020B0604020202020204" pitchFamily="34" charset="0"/>
                <a:cs typeface="Arial" panose="020B0604020202020204" pitchFamily="34" charset="0"/>
              </a:rPr>
              <a:t>Director of Infrastructure Development</a:t>
            </a:r>
          </a:p>
          <a:p>
            <a:pPr algn="r"/>
            <a:r>
              <a:rPr lang="en-US" sz="2400" dirty="0">
                <a:solidFill>
                  <a:schemeClr val="accent3"/>
                </a:solidFill>
                <a:latin typeface="Arial" panose="020B0604020202020204" pitchFamily="34" charset="0"/>
                <a:cs typeface="Arial" panose="020B0604020202020204" pitchFamily="34" charset="0"/>
              </a:rPr>
              <a:t>erin@akml.org</a:t>
            </a:r>
          </a:p>
          <a:p>
            <a:endParaRPr lang="en-US" dirty="0"/>
          </a:p>
        </p:txBody>
      </p:sp>
    </p:spTree>
    <p:extLst>
      <p:ext uri="{BB962C8B-B14F-4D97-AF65-F5344CB8AC3E}">
        <p14:creationId xmlns:p14="http://schemas.microsoft.com/office/powerpoint/2010/main" val="391274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205345" y="508000"/>
            <a:ext cx="10250780"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Energy Improvement in Rural or </a:t>
            </a: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Remote Areas (ERA) Program</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fontScale="85000" lnSpcReduction="20000"/>
          </a:bodyPr>
          <a:lstStyle/>
          <a:p>
            <a:r>
              <a:rPr lang="en-US" sz="2100" dirty="0">
                <a:solidFill>
                  <a:schemeClr val="tx1"/>
                </a:solidFill>
                <a:latin typeface="Arial" panose="020B0604020202020204" pitchFamily="34" charset="0"/>
                <a:cs typeface="Arial" panose="020B0604020202020204" pitchFamily="34" charset="0"/>
              </a:rPr>
              <a:t>Eligible: States, Local governments, Utilities, Tribes, and more</a:t>
            </a:r>
          </a:p>
          <a:p>
            <a:r>
              <a:rPr lang="en-US" sz="2100" dirty="0">
                <a:solidFill>
                  <a:schemeClr val="tx1"/>
                </a:solidFill>
                <a:latin typeface="Arial" panose="020B0604020202020204" pitchFamily="34" charset="0"/>
                <a:cs typeface="Arial" panose="020B0604020202020204" pitchFamily="34" charset="0"/>
              </a:rPr>
              <a:t>For Communities with 10,000 or fewer people</a:t>
            </a:r>
          </a:p>
          <a:p>
            <a:r>
              <a:rPr lang="en-US" sz="2100" dirty="0">
                <a:solidFill>
                  <a:schemeClr val="tx1"/>
                </a:solidFill>
                <a:latin typeface="Arial" panose="020B0604020202020204" pitchFamily="34" charset="0"/>
                <a:cs typeface="Arial" panose="020B0604020202020204" pitchFamily="34" charset="0"/>
              </a:rPr>
              <a:t>Open now! </a:t>
            </a:r>
          </a:p>
          <a:p>
            <a:pPr lvl="1">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April 14, 2023, Concept Paper</a:t>
            </a:r>
          </a:p>
          <a:p>
            <a:pPr lvl="1">
              <a:buFont typeface="Wingdings" panose="05000000000000000000" pitchFamily="2" charset="2"/>
              <a:buChar char="§"/>
            </a:pPr>
            <a:r>
              <a:rPr lang="en-US" sz="2100" dirty="0">
                <a:solidFill>
                  <a:schemeClr val="tx1"/>
                </a:solidFill>
                <a:latin typeface="Arial" panose="020B0604020202020204" pitchFamily="34" charset="0"/>
                <a:cs typeface="Arial" panose="020B0604020202020204" pitchFamily="34" charset="0"/>
              </a:rPr>
              <a:t>June 28, 2023, Application Deadline </a:t>
            </a:r>
          </a:p>
          <a:p>
            <a:r>
              <a:rPr lang="en-US" sz="2100" dirty="0">
                <a:solidFill>
                  <a:schemeClr val="tx1"/>
                </a:solidFill>
                <a:latin typeface="Arial" panose="020B0604020202020204" pitchFamily="34" charset="0"/>
                <a:cs typeface="Arial" panose="020B0604020202020204" pitchFamily="34" charset="0"/>
              </a:rPr>
              <a:t>$300 million this round</a:t>
            </a:r>
          </a:p>
          <a:p>
            <a:r>
              <a:rPr lang="en-US" sz="2100" dirty="0">
                <a:solidFill>
                  <a:schemeClr val="tx1"/>
                </a:solidFill>
                <a:latin typeface="Arial" panose="020B0604020202020204" pitchFamily="34" charset="0"/>
                <a:cs typeface="Arial" panose="020B0604020202020204" pitchFamily="34" charset="0"/>
              </a:rPr>
              <a:t>Anticipating 4-20 awards between $1-100M each with a minimum of 20% or 50% applicant cost share</a:t>
            </a:r>
          </a:p>
          <a:p>
            <a:endParaRPr lang="en-US" sz="2000" dirty="0">
              <a:latin typeface="Arial" panose="020B0604020202020204" pitchFamily="34" charset="0"/>
              <a:cs typeface="Arial" panose="020B0604020202020204" pitchFamily="34" charset="0"/>
            </a:endParaRP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5852160" y="2120900"/>
            <a:ext cx="5303520" cy="3748194"/>
          </a:xfrm>
        </p:spPr>
        <p:txBody>
          <a:bodyPr>
            <a:normAutofit fontScale="85000" lnSpcReduction="20000"/>
          </a:bodyPr>
          <a:lstStyle/>
          <a:p>
            <a:r>
              <a:rPr lang="en-US" b="0" i="0" dirty="0">
                <a:solidFill>
                  <a:schemeClr val="tx1"/>
                </a:solidFill>
                <a:effectLst/>
                <a:latin typeface="Arial" panose="020B0604020202020204" pitchFamily="34" charset="0"/>
                <a:cs typeface="Arial" panose="020B0604020202020204" pitchFamily="34" charset="0"/>
              </a:rPr>
              <a:t>Goal to advance clean energy demonstrations and energy solutions that are replicable and scalable for rural and remote areas of the U.S. </a:t>
            </a:r>
          </a:p>
          <a:p>
            <a:r>
              <a:rPr lang="en-US" dirty="0">
                <a:solidFill>
                  <a:schemeClr val="tx1"/>
                </a:solidFill>
                <a:latin typeface="Arial" panose="020B0604020202020204" pitchFamily="34" charset="0"/>
                <a:cs typeface="Arial" panose="020B0604020202020204" pitchFamily="34" charset="0"/>
              </a:rPr>
              <a:t>Projects might include: </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Overall cost-effectiveness of energy generation, transmission, or distribution systems;</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Siting or upgrading transmission and distribution lines;</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Reducing greenhouse gas emissions from energy generation by rural or remote areas;</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Providing or modernizing electric generation facilities;</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Developing microgrids; and</a:t>
            </a:r>
          </a:p>
          <a:p>
            <a:pPr marL="292608" lvl="1">
              <a:lnSpc>
                <a:spcPct val="120000"/>
              </a:lnSpc>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cs typeface="Arial" panose="020B0604020202020204" pitchFamily="34" charset="0"/>
              </a:rPr>
              <a:t>Increasing energy efficiency.</a:t>
            </a:r>
          </a:p>
          <a:p>
            <a:endParaRPr lang="en-US" sz="20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06B702F9-C9B9-8257-FC74-979B4D8A32F5}"/>
              </a:ext>
            </a:extLst>
          </p:cNvPr>
          <p:cNvPicPr>
            <a:picLocks noChangeAspect="1"/>
          </p:cNvPicPr>
          <p:nvPr/>
        </p:nvPicPr>
        <p:blipFill>
          <a:blip r:embed="rId3"/>
          <a:stretch>
            <a:fillRect/>
          </a:stretch>
        </p:blipFill>
        <p:spPr>
          <a:xfrm>
            <a:off x="10362034" y="51789"/>
            <a:ext cx="1249241" cy="1798443"/>
          </a:xfrm>
          <a:prstGeom prst="rect">
            <a:avLst/>
          </a:prstGeom>
        </p:spPr>
      </p:pic>
    </p:spTree>
    <p:extLst>
      <p:ext uri="{BB962C8B-B14F-4D97-AF65-F5344CB8AC3E}">
        <p14:creationId xmlns:p14="http://schemas.microsoft.com/office/powerpoint/2010/main" val="2837511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205345" y="508000"/>
            <a:ext cx="10250780"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Building Resilient Infrastructure </a:t>
            </a: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and Communities Program (BRIC)</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fontScale="85000" lnSpcReduction="10000"/>
          </a:bodyPr>
          <a:lstStyle/>
          <a:p>
            <a:pPr algn="l"/>
            <a:r>
              <a:rPr lang="en-US" dirty="0">
                <a:solidFill>
                  <a:schemeClr val="tx1"/>
                </a:solidFill>
                <a:latin typeface="Arial" panose="020B0604020202020204" pitchFamily="34" charset="0"/>
                <a:cs typeface="Arial" panose="020B0604020202020204" pitchFamily="34" charset="0"/>
              </a:rPr>
              <a:t>Eligible: </a:t>
            </a:r>
            <a:r>
              <a:rPr lang="en-US" b="0" i="0" u="none" strike="noStrike" baseline="0" dirty="0">
                <a:solidFill>
                  <a:schemeClr val="tx1"/>
                </a:solidFill>
                <a:latin typeface="Arial" panose="020B0604020202020204" pitchFamily="34" charset="0"/>
                <a:cs typeface="Arial" panose="020B0604020202020204" pitchFamily="34" charset="0"/>
              </a:rPr>
              <a:t>State Agencies, Boroughs, Cities, and Federally Recognized Tribal Governments with a FEMA Approved and Locally Adopted Hazard Mitigation Plan </a:t>
            </a:r>
          </a:p>
          <a:p>
            <a:r>
              <a:rPr lang="en-US" b="0" i="0" u="none" strike="noStrike" baseline="0" dirty="0">
                <a:solidFill>
                  <a:schemeClr val="tx1"/>
                </a:solidFill>
                <a:latin typeface="Arial" panose="020B0604020202020204" pitchFamily="34" charset="0"/>
                <a:cs typeface="Arial" panose="020B0604020202020204" pitchFamily="34" charset="0"/>
              </a:rPr>
              <a:t> A community or tribe will be referred to as a Sub applicant once an </a:t>
            </a:r>
            <a:r>
              <a:rPr lang="en-US" b="0" i="1" u="none" strike="noStrike" baseline="0" dirty="0">
                <a:solidFill>
                  <a:schemeClr val="tx1"/>
                </a:solidFill>
                <a:latin typeface="Arial" panose="020B0604020202020204" pitchFamily="34" charset="0"/>
                <a:cs typeface="Arial" panose="020B0604020202020204" pitchFamily="34" charset="0"/>
              </a:rPr>
              <a:t>Intent to apply (ITA)</a:t>
            </a:r>
            <a:r>
              <a:rPr lang="en-US" b="0" u="none" strike="noStrike" baseline="0" dirty="0">
                <a:solidFill>
                  <a:schemeClr val="tx1"/>
                </a:solidFill>
                <a:latin typeface="Arial" panose="020B0604020202020204" pitchFamily="34" charset="0"/>
                <a:cs typeface="Arial" panose="020B0604020202020204" pitchFamily="34" charset="0"/>
              </a:rPr>
              <a:t> to the </a:t>
            </a:r>
            <a:r>
              <a:rPr lang="en-US" dirty="0">
                <a:solidFill>
                  <a:schemeClr val="tx1"/>
                </a:solidFill>
                <a:latin typeface="Arial" panose="020B0604020202020204" pitchFamily="34" charset="0"/>
                <a:cs typeface="Arial" panose="020B0604020202020204" pitchFamily="34" charset="0"/>
              </a:rPr>
              <a:t>State</a:t>
            </a:r>
            <a:r>
              <a:rPr lang="en-US" i="1" dirty="0">
                <a:solidFill>
                  <a:schemeClr val="tx1"/>
                </a:solidFill>
                <a:latin typeface="Arial" panose="020B0604020202020204" pitchFamily="34" charset="0"/>
                <a:cs typeface="Arial" panose="020B0604020202020204" pitchFamily="34" charset="0"/>
              </a:rPr>
              <a:t>, </a:t>
            </a:r>
            <a:r>
              <a:rPr lang="en-US" b="0" i="0" u="none" strike="noStrike" baseline="0" dirty="0">
                <a:solidFill>
                  <a:schemeClr val="tx1"/>
                </a:solidFill>
                <a:latin typeface="Arial" panose="020B0604020202020204" pitchFamily="34" charset="0"/>
                <a:cs typeface="Arial" panose="020B0604020202020204" pitchFamily="34" charset="0"/>
              </a:rPr>
              <a:t>the State will be referred to as the Applicant. </a:t>
            </a:r>
          </a:p>
          <a:p>
            <a:r>
              <a:rPr lang="en-US" dirty="0">
                <a:solidFill>
                  <a:schemeClr val="tx1"/>
                </a:solidFill>
                <a:latin typeface="Arial" panose="020B0604020202020204" pitchFamily="34" charset="0"/>
                <a:cs typeface="Arial" panose="020B0604020202020204" pitchFamily="34" charset="0"/>
              </a:rPr>
              <a:t>NOFO anticipated in August 2023 with applications due late December 2023</a:t>
            </a:r>
          </a:p>
          <a:p>
            <a:r>
              <a:rPr lang="en-US" dirty="0">
                <a:solidFill>
                  <a:schemeClr val="tx1"/>
                </a:solidFill>
                <a:latin typeface="Arial" panose="020B0604020202020204" pitchFamily="34" charset="0"/>
                <a:cs typeface="Arial" panose="020B0604020202020204" pitchFamily="34" charset="0"/>
              </a:rPr>
              <a:t>Interested? </a:t>
            </a:r>
            <a:r>
              <a:rPr lang="en-US" b="0" i="0" u="none" strike="noStrike" baseline="0" dirty="0">
                <a:solidFill>
                  <a:schemeClr val="tx1"/>
                </a:solidFill>
                <a:latin typeface="Arial" panose="020B0604020202020204" pitchFamily="34" charset="0"/>
                <a:cs typeface="Arial" panose="020B0604020202020204" pitchFamily="34" charset="0"/>
              </a:rPr>
              <a:t>Rai Simpliciano, State of Alaska BRIC Program Manager: </a:t>
            </a:r>
            <a:r>
              <a:rPr lang="en-US" b="0" i="0" u="none" strike="noStrike" baseline="0" dirty="0">
                <a:solidFill>
                  <a:srgbClr val="0070C0"/>
                </a:solidFill>
                <a:latin typeface="Arial" panose="020B0604020202020204" pitchFamily="34" charset="0"/>
                <a:cs typeface="Arial" panose="020B0604020202020204" pitchFamily="34" charset="0"/>
              </a:rPr>
              <a:t>mvamitigation@alaska.gov </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5961888" y="2120900"/>
            <a:ext cx="5193792" cy="3748194"/>
          </a:xfrm>
        </p:spPr>
        <p:txBody>
          <a:bodyPr>
            <a:normAutofit fontScale="85000" lnSpcReduction="10000"/>
          </a:bodyPr>
          <a:lstStyle/>
          <a:p>
            <a:pPr marL="0" indent="0">
              <a:buNone/>
            </a:pPr>
            <a:r>
              <a:rPr lang="en-US" sz="2100" b="0" i="0" dirty="0">
                <a:solidFill>
                  <a:srgbClr val="292929"/>
                </a:solidFill>
                <a:effectLst/>
                <a:latin typeface="Arial" panose="020B0604020202020204" pitchFamily="34" charset="0"/>
                <a:cs typeface="Arial" panose="020B0604020202020204" pitchFamily="34" charset="0"/>
              </a:rPr>
              <a:t>Eligible Types of work include…</a:t>
            </a:r>
          </a:p>
          <a:p>
            <a:pPr>
              <a:lnSpc>
                <a:spcPct val="120000"/>
              </a:lnSpc>
              <a:spcBef>
                <a:spcPts val="0"/>
              </a:spcBef>
              <a:spcAft>
                <a:spcPts val="0"/>
              </a:spcAft>
              <a:buFont typeface="Arial" panose="020B0604020202020204" pitchFamily="34" charset="0"/>
              <a:buChar char="•"/>
            </a:pPr>
            <a:r>
              <a:rPr lang="en-US" sz="2100" b="0" i="0" dirty="0">
                <a:solidFill>
                  <a:srgbClr val="292929"/>
                </a:solidFill>
                <a:effectLst/>
                <a:latin typeface="Arial" panose="020B0604020202020204" pitchFamily="34" charset="0"/>
                <a:cs typeface="Arial" panose="020B0604020202020204" pitchFamily="34" charset="0"/>
              </a:rPr>
              <a:t>Risk Analysis</a:t>
            </a:r>
          </a:p>
          <a:p>
            <a:pPr>
              <a:lnSpc>
                <a:spcPct val="120000"/>
              </a:lnSpc>
              <a:spcBef>
                <a:spcPts val="0"/>
              </a:spcBef>
              <a:spcAft>
                <a:spcPts val="0"/>
              </a:spcAft>
              <a:buFont typeface="Arial" panose="020B0604020202020204" pitchFamily="34" charset="0"/>
              <a:buChar char="•"/>
            </a:pPr>
            <a:r>
              <a:rPr lang="en-US" sz="2100" b="0" i="0" dirty="0">
                <a:solidFill>
                  <a:srgbClr val="292929"/>
                </a:solidFill>
                <a:effectLst/>
                <a:latin typeface="Arial" panose="020B0604020202020204" pitchFamily="34" charset="0"/>
                <a:cs typeface="Arial" panose="020B0604020202020204" pitchFamily="34" charset="0"/>
              </a:rPr>
              <a:t>Hazard Mitigation Planning</a:t>
            </a:r>
          </a:p>
          <a:p>
            <a:pPr>
              <a:lnSpc>
                <a:spcPct val="120000"/>
              </a:lnSpc>
              <a:spcBef>
                <a:spcPts val="0"/>
              </a:spcBef>
              <a:spcAft>
                <a:spcPts val="0"/>
              </a:spcAft>
              <a:buFont typeface="Arial" panose="020B0604020202020204" pitchFamily="34" charset="0"/>
              <a:buChar char="•"/>
            </a:pPr>
            <a:r>
              <a:rPr lang="en-US" sz="2100" b="0" i="0" dirty="0">
                <a:solidFill>
                  <a:srgbClr val="292929"/>
                </a:solidFill>
                <a:effectLst/>
                <a:latin typeface="Arial" panose="020B0604020202020204" pitchFamily="34" charset="0"/>
                <a:cs typeface="Arial" panose="020B0604020202020204" pitchFamily="34" charset="0"/>
              </a:rPr>
              <a:t>Projects that help design, scope, identify or reduce risks from natural hazards</a:t>
            </a:r>
          </a:p>
          <a:p>
            <a:pPr>
              <a:lnSpc>
                <a:spcPct val="120000"/>
              </a:lnSpc>
              <a:spcBef>
                <a:spcPts val="0"/>
              </a:spcBef>
              <a:spcAft>
                <a:spcPts val="0"/>
              </a:spcAft>
              <a:buFont typeface="Arial" panose="020B0604020202020204" pitchFamily="34" charset="0"/>
              <a:buChar char="•"/>
            </a:pPr>
            <a:r>
              <a:rPr lang="en-US" sz="2100" b="0" i="0" u="none" strike="noStrike" baseline="0" dirty="0">
                <a:solidFill>
                  <a:srgbClr val="000000"/>
                </a:solidFill>
                <a:latin typeface="Arial" panose="020B0604020202020204" pitchFamily="34" charset="0"/>
                <a:cs typeface="Arial" panose="020B0604020202020204" pitchFamily="34" charset="0"/>
              </a:rPr>
              <a:t>Protection of Critical Infrastructure from Natural Hazards </a:t>
            </a:r>
          </a:p>
          <a:p>
            <a:pPr>
              <a:lnSpc>
                <a:spcPct val="120000"/>
              </a:lnSpc>
              <a:spcBef>
                <a:spcPts val="0"/>
              </a:spcBef>
              <a:spcAft>
                <a:spcPts val="0"/>
              </a:spcAft>
              <a:buFont typeface="Arial" panose="020B0604020202020204" pitchFamily="34" charset="0"/>
              <a:buChar char="•"/>
            </a:pPr>
            <a:r>
              <a:rPr lang="en-US" sz="2100" b="0" i="0" u="none" strike="noStrike" baseline="0" dirty="0">
                <a:solidFill>
                  <a:srgbClr val="000000"/>
                </a:solidFill>
                <a:latin typeface="Arial" panose="020B0604020202020204" pitchFamily="34" charset="0"/>
                <a:cs typeface="Arial" panose="020B0604020202020204" pitchFamily="34" charset="0"/>
              </a:rPr>
              <a:t>Emergency Back Up Power for Critical Facilities </a:t>
            </a:r>
          </a:p>
          <a:p>
            <a:pPr>
              <a:lnSpc>
                <a:spcPct val="120000"/>
              </a:lnSpc>
              <a:spcBef>
                <a:spcPts val="0"/>
              </a:spcBef>
              <a:spcAft>
                <a:spcPts val="0"/>
              </a:spcAft>
              <a:buFont typeface="Arial" panose="020B0604020202020204" pitchFamily="34" charset="0"/>
              <a:buChar char="•"/>
            </a:pPr>
            <a:r>
              <a:rPr lang="en-US" sz="2100" b="0" i="0" u="none" strike="noStrike" baseline="0" dirty="0">
                <a:solidFill>
                  <a:srgbClr val="000000"/>
                </a:solidFill>
                <a:latin typeface="Arial" panose="020B0604020202020204" pitchFamily="34" charset="0"/>
                <a:cs typeface="Arial" panose="020B0604020202020204" pitchFamily="34" charset="0"/>
              </a:rPr>
              <a:t>High Wind Retrofit / Protection </a:t>
            </a:r>
          </a:p>
          <a:p>
            <a:pPr>
              <a:lnSpc>
                <a:spcPct val="120000"/>
              </a:lnSpc>
              <a:spcBef>
                <a:spcPts val="0"/>
              </a:spcBef>
              <a:spcAft>
                <a:spcPts val="0"/>
              </a:spcAft>
              <a:buFont typeface="Arial" panose="020B0604020202020204" pitchFamily="34" charset="0"/>
              <a:buChar char="•"/>
            </a:pPr>
            <a:r>
              <a:rPr lang="en-US" sz="2100" b="0" i="0" u="none" strike="noStrike" baseline="0" dirty="0">
                <a:solidFill>
                  <a:srgbClr val="000000"/>
                </a:solidFill>
                <a:latin typeface="Arial" panose="020B0604020202020204" pitchFamily="34" charset="0"/>
                <a:cs typeface="Arial" panose="020B0604020202020204" pitchFamily="34" charset="0"/>
              </a:rPr>
              <a:t>Critical Utility Hardening / Protection </a:t>
            </a:r>
          </a:p>
          <a:p>
            <a:pPr>
              <a:lnSpc>
                <a:spcPct val="120000"/>
              </a:lnSpc>
              <a:spcBef>
                <a:spcPts val="0"/>
              </a:spcBef>
              <a:spcAft>
                <a:spcPts val="0"/>
              </a:spcAft>
              <a:buFont typeface="Arial" panose="020B0604020202020204" pitchFamily="34" charset="0"/>
              <a:buChar char="•"/>
            </a:pPr>
            <a:r>
              <a:rPr lang="en-US" sz="2100" b="0" i="0" u="none" strike="noStrike" baseline="0" dirty="0">
                <a:solidFill>
                  <a:srgbClr val="000000"/>
                </a:solidFill>
                <a:latin typeface="Arial" panose="020B0604020202020204" pitchFamily="34" charset="0"/>
                <a:cs typeface="Arial" panose="020B0604020202020204" pitchFamily="34" charset="0"/>
              </a:rPr>
              <a:t>Wildfire / Combustible Fuels Reduction Projects </a:t>
            </a:r>
          </a:p>
          <a:p>
            <a:endParaRPr lang="en-US" sz="1800" b="0" i="0" u="none" strike="noStrike" baseline="0" dirty="0">
              <a:solidFill>
                <a:srgbClr val="000000"/>
              </a:solidFill>
              <a:latin typeface="Calibri" panose="020F0502020204030204" pitchFamily="34" charset="0"/>
            </a:endParaRPr>
          </a:p>
          <a:p>
            <a:endParaRPr lang="en-US"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0ED3891-53DD-1F46-B8C4-A0E15A5FDC5F}"/>
              </a:ext>
            </a:extLst>
          </p:cNvPr>
          <p:cNvPicPr>
            <a:picLocks noChangeAspect="1"/>
          </p:cNvPicPr>
          <p:nvPr/>
        </p:nvPicPr>
        <p:blipFill>
          <a:blip r:embed="rId3"/>
          <a:stretch>
            <a:fillRect/>
          </a:stretch>
        </p:blipFill>
        <p:spPr>
          <a:xfrm>
            <a:off x="10598637" y="166604"/>
            <a:ext cx="1114086" cy="1644604"/>
          </a:xfrm>
          <a:prstGeom prst="rect">
            <a:avLst/>
          </a:prstGeom>
        </p:spPr>
      </p:pic>
    </p:spTree>
    <p:extLst>
      <p:ext uri="{BB962C8B-B14F-4D97-AF65-F5344CB8AC3E}">
        <p14:creationId xmlns:p14="http://schemas.microsoft.com/office/powerpoint/2010/main" val="205627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205345" y="508000"/>
            <a:ext cx="10250780" cy="1071564"/>
          </a:xfrm>
        </p:spPr>
        <p:txBody>
          <a:bodyPr>
            <a:noAutofit/>
          </a:bodyPr>
          <a:lstStyle/>
          <a:p>
            <a:br>
              <a:rPr lang="en-US" sz="3600" dirty="0">
                <a:solidFill>
                  <a:schemeClr val="tx1"/>
                </a:solidFill>
                <a:latin typeface="Arial" panose="020B0604020202020204" pitchFamily="34" charset="0"/>
                <a:cs typeface="Arial" panose="020B0604020202020204" pitchFamily="34" charset="0"/>
              </a:rPr>
            </a:br>
            <a:br>
              <a:rPr lang="en-US" sz="3600" dirty="0">
                <a:solidFill>
                  <a:schemeClr val="tx1"/>
                </a:solidFill>
                <a:latin typeface="Arial" panose="020B0604020202020204" pitchFamily="34" charset="0"/>
                <a:cs typeface="Arial" panose="020B0604020202020204" pitchFamily="34" charset="0"/>
              </a:rPr>
            </a:br>
            <a:br>
              <a:rPr lang="en-US" sz="3600" dirty="0">
                <a:solidFill>
                  <a:schemeClr val="tx1"/>
                </a:solidFill>
                <a:latin typeface="Arial" panose="020B0604020202020204" pitchFamily="34" charset="0"/>
                <a:cs typeface="Arial" panose="020B0604020202020204" pitchFamily="34" charset="0"/>
              </a:rPr>
            </a:b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Public Works and Economic Adjustment Assistance (PWEAA)</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735876" y="2120900"/>
            <a:ext cx="4977918" cy="3987292"/>
          </a:xfrm>
        </p:spPr>
        <p:txBody>
          <a:bodyPr>
            <a:normAutofit fontScale="85000" lnSpcReduction="20000"/>
          </a:bodyPr>
          <a:lstStyle/>
          <a:p>
            <a:pPr marL="0" indent="0">
              <a:buNone/>
            </a:pPr>
            <a:r>
              <a:rPr lang="en-US" sz="2100" dirty="0">
                <a:solidFill>
                  <a:srgbClr val="171716"/>
                </a:solidFill>
                <a:latin typeface="Arial" panose="020B0604020202020204" pitchFamily="34" charset="0"/>
                <a:cs typeface="Arial" panose="020B0604020202020204" pitchFamily="34" charset="0"/>
              </a:rPr>
              <a:t>NOFO issued on March 15, 2023</a:t>
            </a:r>
          </a:p>
          <a:p>
            <a:pPr marL="0" indent="0">
              <a:buNone/>
            </a:pPr>
            <a:r>
              <a:rPr lang="en-US" sz="2100" i="0" dirty="0">
                <a:solidFill>
                  <a:srgbClr val="171716"/>
                </a:solidFill>
                <a:effectLst/>
                <a:latin typeface="Arial" panose="020B0604020202020204" pitchFamily="34" charset="0"/>
                <a:cs typeface="Arial" panose="020B0604020202020204" pitchFamily="34" charset="0"/>
              </a:rPr>
              <a:t>There are no application submission deadlines. Applications will be accepted on an ongoing basis until the publication of a new PWEAA Notice of Funding Opportunity (NOFO), cancellation of this PWEAA NOFO, or all available funds have been expended.</a:t>
            </a:r>
          </a:p>
          <a:p>
            <a:pPr marL="0" indent="0">
              <a:buNone/>
            </a:pPr>
            <a:r>
              <a:rPr lang="en-US" sz="2100" i="0" dirty="0">
                <a:solidFill>
                  <a:srgbClr val="333333"/>
                </a:solidFill>
                <a:effectLst/>
                <a:latin typeface="Arial" panose="020B0604020202020204" pitchFamily="34" charset="0"/>
                <a:cs typeface="Arial" panose="020B0604020202020204" pitchFamily="34" charset="0"/>
              </a:rPr>
              <a:t>EDA is expected to provide up to 3,000 awards, and counties can directly apply for grants up to $30 million. </a:t>
            </a:r>
          </a:p>
          <a:p>
            <a:pPr marL="0" indent="0">
              <a:buNone/>
            </a:pPr>
            <a:r>
              <a:rPr lang="en-US" sz="2100" i="0" dirty="0">
                <a:solidFill>
                  <a:srgbClr val="333333"/>
                </a:solidFill>
                <a:effectLst/>
                <a:latin typeface="Arial" panose="020B0604020202020204" pitchFamily="34" charset="0"/>
                <a:cs typeface="Arial" panose="020B0604020202020204" pitchFamily="34" charset="0"/>
              </a:rPr>
              <a:t>Each project must be consistent with the region’s current </a:t>
            </a:r>
            <a:r>
              <a:rPr lang="en-US" sz="2100" i="0" u="none" strike="noStrike" dirty="0">
                <a:solidFill>
                  <a:srgbClr val="0088BB"/>
                </a:solidFill>
                <a:effectLst/>
                <a:latin typeface="Arial" panose="020B0604020202020204" pitchFamily="34" charset="0"/>
                <a:cs typeface="Arial" panose="020B0604020202020204" pitchFamily="34" charset="0"/>
                <a:hlinkClick r:id="rId3"/>
              </a:rPr>
              <a:t>Comprehensive Economic Development Strategy (CEDS</a:t>
            </a:r>
            <a:r>
              <a:rPr lang="en-US" sz="2100" b="0" i="0" u="none" strike="noStrike" dirty="0">
                <a:solidFill>
                  <a:srgbClr val="0088BB"/>
                </a:solidFill>
                <a:effectLst/>
                <a:latin typeface="Arial" panose="020B0604020202020204" pitchFamily="34" charset="0"/>
                <a:cs typeface="Arial" panose="020B0604020202020204" pitchFamily="34" charset="0"/>
                <a:hlinkClick r:id="rId3"/>
              </a:rPr>
              <a:t>)</a:t>
            </a:r>
            <a:endParaRPr lang="en-US" sz="2100" u="none" strike="noStrike" dirty="0">
              <a:solidFill>
                <a:srgbClr val="333333"/>
              </a:solidFill>
              <a:latin typeface="Arial" panose="020B0604020202020204" pitchFamily="34" charset="0"/>
              <a:cs typeface="Arial" panose="020B0604020202020204" pitchFamily="34" charset="0"/>
            </a:endParaRPr>
          </a:p>
          <a:p>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5852159" y="2120900"/>
            <a:ext cx="5603965" cy="4072636"/>
          </a:xfrm>
        </p:spPr>
        <p:txBody>
          <a:bodyPr>
            <a:normAutofit fontScale="85000" lnSpcReduction="20000"/>
          </a:bodyPr>
          <a:lstStyle/>
          <a:p>
            <a:pPr marL="0" indent="0" algn="l" fontAlgn="base">
              <a:buNone/>
            </a:pPr>
            <a:r>
              <a:rPr lang="en-US" b="0" i="0" dirty="0">
                <a:solidFill>
                  <a:srgbClr val="333333"/>
                </a:solidFill>
                <a:effectLst/>
                <a:latin typeface="Arial" panose="020B0604020202020204" pitchFamily="34" charset="0"/>
                <a:cs typeface="Arial" panose="020B0604020202020204" pitchFamily="34" charset="0"/>
              </a:rPr>
              <a:t>Examples of projects that have been funded previously include, but are not limited to:</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Acquisition and development of land and improvements for use in public works or other types of development facilities</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Design and engineering, construction, rehabilitation, alteration, expansion, or improvement of public works, public service, or related development facilities, including related machinery and equipment;</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Water and sewer system improvements, expansion of port and harbor facilities</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Construction or expansion of facilities for workforce development</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Redevelopment of brownfield sites</a:t>
            </a:r>
          </a:p>
          <a:p>
            <a:pPr algn="l" fontAlgn="base">
              <a:lnSpc>
                <a:spcPct val="120000"/>
              </a:lnSpc>
              <a:spcBef>
                <a:spcPts val="0"/>
              </a:spcBef>
              <a:spcAft>
                <a:spcPts val="0"/>
              </a:spcAf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Expansion, construction, or improvements of technology-based facilities and research and Development commercialization centers</a:t>
            </a:r>
          </a:p>
          <a:p>
            <a:pPr marL="0" indent="0">
              <a:buNone/>
            </a:pPr>
            <a:endParaRPr lang="en-US" sz="1800" b="0" i="0" u="none" strike="noStrike" baseline="0" dirty="0">
              <a:solidFill>
                <a:srgbClr val="000000"/>
              </a:solidFill>
              <a:latin typeface="Calibri" panose="020F0502020204030204" pitchFamily="34" charset="0"/>
            </a:endParaRPr>
          </a:p>
          <a:p>
            <a:endParaRPr lang="en-US"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E0ED3891-53DD-1F46-B8C4-A0E15A5FDC5F}"/>
              </a:ext>
            </a:extLst>
          </p:cNvPr>
          <p:cNvPicPr>
            <a:picLocks noChangeAspect="1"/>
          </p:cNvPicPr>
          <p:nvPr/>
        </p:nvPicPr>
        <p:blipFill>
          <a:blip r:embed="rId4"/>
          <a:stretch>
            <a:fillRect/>
          </a:stretch>
        </p:blipFill>
        <p:spPr>
          <a:xfrm>
            <a:off x="10598637" y="166604"/>
            <a:ext cx="1114086" cy="1644604"/>
          </a:xfrm>
          <a:prstGeom prst="rect">
            <a:avLst/>
          </a:prstGeom>
        </p:spPr>
      </p:pic>
    </p:spTree>
    <p:extLst>
      <p:ext uri="{BB962C8B-B14F-4D97-AF65-F5344CB8AC3E}">
        <p14:creationId xmlns:p14="http://schemas.microsoft.com/office/powerpoint/2010/main" val="2968876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D109D-9D2C-DDA4-ECE0-8F19CE86C11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Other Resources</a:t>
            </a:r>
          </a:p>
        </p:txBody>
      </p:sp>
      <p:sp>
        <p:nvSpPr>
          <p:cNvPr id="6" name="Content Placeholder 5">
            <a:extLst>
              <a:ext uri="{FF2B5EF4-FFF2-40B4-BE49-F238E27FC236}">
                <a16:creationId xmlns:a16="http://schemas.microsoft.com/office/drawing/2014/main" id="{D8D34968-C881-90EC-1C7D-B72AA0601CE8}"/>
              </a:ext>
            </a:extLst>
          </p:cNvPr>
          <p:cNvSpPr>
            <a:spLocks noGrp="1"/>
          </p:cNvSpPr>
          <p:nvPr>
            <p:ph idx="1"/>
          </p:nvPr>
        </p:nvSpPr>
        <p:spPr>
          <a:xfrm>
            <a:off x="537030" y="2090057"/>
            <a:ext cx="11059884" cy="4151085"/>
          </a:xfrm>
        </p:spPr>
        <p:txBody>
          <a:bodyPr>
            <a:normAutofit fontScale="92500" lnSpcReduction="1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Grants.gov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National League of Cities (NLC)</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 Infrastructure HUB:  </a:t>
            </a:r>
            <a:r>
              <a:rPr lang="en-US" sz="1800" dirty="0">
                <a:latin typeface="Arial" panose="020B0604020202020204" pitchFamily="34" charset="0"/>
                <a:cs typeface="Arial" panose="020B0604020202020204" pitchFamily="34" charset="0"/>
                <a:hlinkClick r:id="rId3"/>
              </a:rPr>
              <a:t>https://localinfrastructure.org/funding-opportunities/</a:t>
            </a:r>
            <a:r>
              <a:rPr lang="en-US" sz="1800" dirty="0">
                <a:latin typeface="Arial" panose="020B0604020202020204" pitchFamily="34" charset="0"/>
                <a:cs typeface="Arial" panose="020B0604020202020204" pitchFamily="34" charset="0"/>
              </a:rPr>
              <a:t> (Great search tool!)</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USDOT  </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DOT BIL Key Notices of Funding Opportunities: </a:t>
            </a:r>
            <a:r>
              <a:rPr lang="en-US" sz="1800" dirty="0">
                <a:latin typeface="Arial" panose="020B0604020202020204" pitchFamily="34" charset="0"/>
                <a:cs typeface="Arial" panose="020B0604020202020204" pitchFamily="34" charset="0"/>
                <a:hlinkClick r:id="rId4"/>
              </a:rPr>
              <a:t>https://www.transportation.gov/bipartisan-infrastructure-law/key-notices-funding-opportunity</a:t>
            </a:r>
            <a:r>
              <a:rPr lang="en-US" sz="1800" dirty="0">
                <a:latin typeface="Arial" panose="020B0604020202020204" pitchFamily="34" charset="0"/>
                <a:cs typeface="Arial" panose="020B0604020202020204" pitchFamily="34" charset="0"/>
              </a:rPr>
              <a:t> </a:t>
            </a:r>
          </a:p>
          <a:p>
            <a:pPr lvl="1">
              <a:buFont typeface="Wingdings" panose="05000000000000000000" pitchFamily="2" charset="2"/>
              <a:buChar char="Ø"/>
            </a:pPr>
            <a:r>
              <a:rPr lang="en-US" sz="1800" dirty="0">
                <a:effectLst/>
                <a:latin typeface="Arial" panose="020B0604020202020204" pitchFamily="34" charset="0"/>
                <a:ea typeface="Calibri" panose="020F0502020204030204" pitchFamily="34" charset="0"/>
                <a:cs typeface="Arial" panose="020B0604020202020204" pitchFamily="34" charset="0"/>
              </a:rPr>
              <a:t>Rural Opportunity to Use Transportation for Economic Success (ROUTES): </a:t>
            </a:r>
            <a:r>
              <a:rPr lang="en-US" sz="1800" dirty="0">
                <a:effectLst/>
                <a:latin typeface="Arial" panose="020B0604020202020204" pitchFamily="34" charset="0"/>
                <a:ea typeface="Calibri" panose="020F0502020204030204" pitchFamily="34" charset="0"/>
                <a:cs typeface="Arial" panose="020B0604020202020204" pitchFamily="34" charset="0"/>
                <a:hlinkClick r:id="rId5"/>
              </a:rPr>
              <a:t>https://www.transportation.gov/rural</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White House </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BIL Rural Playbook - </a:t>
            </a:r>
            <a:r>
              <a:rPr lang="en-US" sz="1800" b="0" i="0" cap="small" dirty="0">
                <a:solidFill>
                  <a:srgbClr val="0A2458"/>
                </a:solidFill>
                <a:effectLst/>
                <a:latin typeface="Arial" panose="020B0604020202020204" pitchFamily="34" charset="0"/>
                <a:cs typeface="Arial" panose="020B0604020202020204" pitchFamily="34" charset="0"/>
                <a:hlinkClick r:id="rId6"/>
              </a:rPr>
              <a:t>https://www.whitehouse.gov/build/rural/</a:t>
            </a:r>
            <a:endParaRPr lang="en-US" sz="1800" b="0" i="0" cap="small" dirty="0">
              <a:solidFill>
                <a:srgbClr val="0A2458"/>
              </a:solidFill>
              <a:effectLst/>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IRA Guidebook -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https://www.whitehouse.gov/cleanenergy/inflation-reduction-act-guidebook/</a:t>
            </a:r>
            <a:endPar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Upcoming Funding Opportunities </a:t>
            </a:r>
            <a:r>
              <a:rPr lang="en-US" sz="1800" b="0" i="0" cap="small" dirty="0">
                <a:solidFill>
                  <a:srgbClr val="0A2458"/>
                </a:solidFill>
                <a:effectLst/>
                <a:latin typeface="Arial" panose="020B0604020202020204" pitchFamily="34" charset="0"/>
                <a:cs typeface="Arial" panose="020B0604020202020204" pitchFamily="34" charset="0"/>
              </a:rPr>
              <a:t>- </a:t>
            </a:r>
            <a:r>
              <a:rPr lang="en-US" sz="1800" b="0" i="0" cap="small" dirty="0">
                <a:solidFill>
                  <a:srgbClr val="00B0F0"/>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https://www.whitehouse.gov/wp-content/uploads/2023/02/Open-and-Upcoming-Infrastructure-Funding-Opportunities-Feb-6-2023-VF.pdf</a:t>
            </a:r>
            <a:r>
              <a:rPr lang="en-US" sz="1800" cap="small" dirty="0">
                <a:solidFill>
                  <a:srgbClr val="00B0F0"/>
                </a:solidFill>
                <a:latin typeface="Arial" panose="020B0604020202020204" pitchFamily="34" charset="0"/>
                <a:cs typeface="Arial" panose="020B0604020202020204" pitchFamily="34" charset="0"/>
              </a:rPr>
              <a:t> </a:t>
            </a:r>
            <a:endParaRPr lang="en-US" sz="1800" b="0" i="0" cap="small" dirty="0">
              <a:solidFill>
                <a:srgbClr val="00B0F0"/>
              </a:solidFill>
              <a:effectLst/>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p>
        </p:txBody>
      </p:sp>
      <p:pic>
        <p:nvPicPr>
          <p:cNvPr id="3" name="Picture 2">
            <a:extLst>
              <a:ext uri="{FF2B5EF4-FFF2-40B4-BE49-F238E27FC236}">
                <a16:creationId xmlns:a16="http://schemas.microsoft.com/office/drawing/2014/main" id="{50B8D528-7BED-22C6-19FB-727CDFDD1EBE}"/>
              </a:ext>
            </a:extLst>
          </p:cNvPr>
          <p:cNvPicPr>
            <a:picLocks noChangeAspect="1"/>
          </p:cNvPicPr>
          <p:nvPr/>
        </p:nvPicPr>
        <p:blipFill>
          <a:blip r:embed="rId9"/>
          <a:stretch>
            <a:fillRect/>
          </a:stretch>
        </p:blipFill>
        <p:spPr>
          <a:xfrm>
            <a:off x="7475006" y="350507"/>
            <a:ext cx="3279932" cy="1322947"/>
          </a:xfrm>
          <a:prstGeom prst="rect">
            <a:avLst/>
          </a:prstGeom>
        </p:spPr>
      </p:pic>
    </p:spTree>
    <p:extLst>
      <p:ext uri="{BB962C8B-B14F-4D97-AF65-F5344CB8AC3E}">
        <p14:creationId xmlns:p14="http://schemas.microsoft.com/office/powerpoint/2010/main" val="1083123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5BFF0-318C-4483-4A65-E3D74ECC164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Thank you!</a:t>
            </a:r>
          </a:p>
        </p:txBody>
      </p:sp>
      <p:sp>
        <p:nvSpPr>
          <p:cNvPr id="3" name="Content Placeholder 2">
            <a:extLst>
              <a:ext uri="{FF2B5EF4-FFF2-40B4-BE49-F238E27FC236}">
                <a16:creationId xmlns:a16="http://schemas.microsoft.com/office/drawing/2014/main" id="{8DD22DFE-858C-D093-A152-D9CAE0A62B4F}"/>
              </a:ext>
            </a:extLst>
          </p:cNvPr>
          <p:cNvSpPr>
            <a:spLocks noGrp="1"/>
          </p:cNvSpPr>
          <p:nvPr>
            <p:ph idx="1"/>
          </p:nvPr>
        </p:nvSpPr>
        <p:spPr>
          <a:xfrm>
            <a:off x="1097280" y="3672115"/>
            <a:ext cx="10058400" cy="2196978"/>
          </a:xfrm>
        </p:spPr>
        <p:txBody>
          <a:bodyPr>
            <a:normAutofit fontScale="70000" lnSpcReduction="20000"/>
          </a:bodyPr>
          <a:lstStyle/>
          <a:p>
            <a:pPr marL="0" indent="0" algn="ctr">
              <a:lnSpc>
                <a:spcPct val="100000"/>
              </a:lnSpc>
              <a:spcBef>
                <a:spcPts val="0"/>
              </a:spcBef>
              <a:spcAft>
                <a:spcPts val="600"/>
              </a:spcAft>
              <a:buNone/>
            </a:pPr>
            <a:r>
              <a:rPr lang="en-US" sz="3100" b="1" dirty="0">
                <a:latin typeface="Arial" panose="020B0604020202020204" pitchFamily="34" charset="0"/>
                <a:cs typeface="Arial" panose="020B0604020202020204" pitchFamily="34" charset="0"/>
              </a:rPr>
              <a:t>Alaska Municipal League</a:t>
            </a:r>
          </a:p>
          <a:p>
            <a:pPr marL="0" indent="0" algn="ctr">
              <a:lnSpc>
                <a:spcPct val="100000"/>
              </a:lnSpc>
              <a:spcBef>
                <a:spcPts val="0"/>
              </a:spcBef>
              <a:spcAft>
                <a:spcPts val="600"/>
              </a:spcAft>
              <a:buNone/>
            </a:pPr>
            <a:r>
              <a:rPr lang="en-US" sz="3100" dirty="0">
                <a:latin typeface="Arial" panose="020B0604020202020204" pitchFamily="34" charset="0"/>
                <a:cs typeface="Arial" panose="020B0604020202020204" pitchFamily="34" charset="0"/>
              </a:rPr>
              <a:t>Erin Reinders</a:t>
            </a:r>
          </a:p>
          <a:p>
            <a:pPr marL="0" indent="0" algn="ctr">
              <a:lnSpc>
                <a:spcPct val="100000"/>
              </a:lnSpc>
              <a:spcBef>
                <a:spcPts val="0"/>
              </a:spcBef>
              <a:spcAft>
                <a:spcPts val="600"/>
              </a:spcAft>
              <a:buNone/>
            </a:pPr>
            <a:r>
              <a:rPr lang="en-US" sz="3100" dirty="0">
                <a:latin typeface="Arial" panose="020B0604020202020204" pitchFamily="34" charset="0"/>
                <a:cs typeface="Arial" panose="020B0604020202020204" pitchFamily="34" charset="0"/>
              </a:rPr>
              <a:t>Infrastructure Program Director</a:t>
            </a:r>
          </a:p>
          <a:p>
            <a:pPr marL="0" indent="0" algn="ctr">
              <a:lnSpc>
                <a:spcPct val="100000"/>
              </a:lnSpc>
              <a:spcBef>
                <a:spcPts val="0"/>
              </a:spcBef>
              <a:spcAft>
                <a:spcPts val="600"/>
              </a:spcAft>
              <a:buNone/>
            </a:pPr>
            <a:r>
              <a:rPr lang="en-US" sz="3100" dirty="0">
                <a:latin typeface="Arial" panose="020B0604020202020204" pitchFamily="34" charset="0"/>
                <a:cs typeface="Arial" panose="020B0604020202020204" pitchFamily="34" charset="0"/>
              </a:rPr>
              <a:t>erin@akml.org</a:t>
            </a:r>
          </a:p>
          <a:p>
            <a:r>
              <a:rPr lang="en-US" sz="1800" b="0" i="0" u="none" strike="noStrike" baseline="0" dirty="0">
                <a:solidFill>
                  <a:srgbClr val="211D1E"/>
                </a:solidFill>
                <a:latin typeface="+mj-lt"/>
              </a:rPr>
              <a:t>	</a:t>
            </a:r>
          </a:p>
          <a:p>
            <a:r>
              <a:rPr lang="fr-FR" sz="1800" b="0" i="0" u="none" strike="noStrike" baseline="0" dirty="0">
                <a:solidFill>
                  <a:srgbClr val="211D1E"/>
                </a:solidFill>
                <a:latin typeface="Museo Sans 300"/>
              </a:rPr>
              <a:t>	</a:t>
            </a:r>
          </a:p>
          <a:p>
            <a:endParaRPr lang="en-US" dirty="0"/>
          </a:p>
        </p:txBody>
      </p:sp>
      <p:pic>
        <p:nvPicPr>
          <p:cNvPr id="4" name="Picture 3">
            <a:extLst>
              <a:ext uri="{FF2B5EF4-FFF2-40B4-BE49-F238E27FC236}">
                <a16:creationId xmlns:a16="http://schemas.microsoft.com/office/drawing/2014/main" id="{0E9F9D3E-2314-26DB-4675-B18C14FC791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973517" y="416575"/>
            <a:ext cx="3281454" cy="1320785"/>
          </a:xfrm>
          <a:prstGeom prst="rect">
            <a:avLst/>
          </a:prstGeom>
        </p:spPr>
      </p:pic>
    </p:spTree>
    <p:extLst>
      <p:ext uri="{BB962C8B-B14F-4D97-AF65-F5344CB8AC3E}">
        <p14:creationId xmlns:p14="http://schemas.microsoft.com/office/powerpoint/2010/main" val="12181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D867-398B-411F-C981-113F904897F0}"/>
              </a:ext>
            </a:extLst>
          </p:cNvPr>
          <p:cNvSpPr>
            <a:spLocks noGrp="1"/>
          </p:cNvSpPr>
          <p:nvPr>
            <p:ph type="title"/>
          </p:nvPr>
        </p:nvSpPr>
        <p:spPr>
          <a:xfrm>
            <a:off x="832253" y="222545"/>
            <a:ext cx="10058400" cy="1450757"/>
          </a:xfrm>
        </p:spPr>
        <p:txBody>
          <a:bodyPr>
            <a:normAutofit/>
          </a:bodyPr>
          <a:lstStyle/>
          <a:p>
            <a:r>
              <a:rPr lang="en-US" dirty="0">
                <a:latin typeface="Arial" panose="020B0604020202020204" pitchFamily="34" charset="0"/>
                <a:cs typeface="Arial" panose="020B0604020202020204" pitchFamily="34" charset="0"/>
              </a:rPr>
              <a:t>BIL/IIJA Overview</a:t>
            </a:r>
          </a:p>
        </p:txBody>
      </p:sp>
      <p:pic>
        <p:nvPicPr>
          <p:cNvPr id="4" name="Picture 3">
            <a:extLst>
              <a:ext uri="{FF2B5EF4-FFF2-40B4-BE49-F238E27FC236}">
                <a16:creationId xmlns:a16="http://schemas.microsoft.com/office/drawing/2014/main" id="{F6DC8DD8-186C-3696-3D45-979637EC790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459812" y="728027"/>
            <a:ext cx="2307824" cy="928899"/>
          </a:xfrm>
          <a:prstGeom prst="rect">
            <a:avLst/>
          </a:prstGeom>
        </p:spPr>
      </p:pic>
      <p:sp>
        <p:nvSpPr>
          <p:cNvPr id="3" name="Content Placeholder 2">
            <a:extLst>
              <a:ext uri="{FF2B5EF4-FFF2-40B4-BE49-F238E27FC236}">
                <a16:creationId xmlns:a16="http://schemas.microsoft.com/office/drawing/2014/main" id="{92448DA9-7BB0-6834-7E80-571D4C38B609}"/>
              </a:ext>
            </a:extLst>
          </p:cNvPr>
          <p:cNvSpPr>
            <a:spLocks noGrp="1"/>
          </p:cNvSpPr>
          <p:nvPr>
            <p:ph idx="1"/>
          </p:nvPr>
        </p:nvSpPr>
        <p:spPr>
          <a:xfrm>
            <a:off x="231354" y="2351314"/>
            <a:ext cx="11777031" cy="3967108"/>
          </a:xfrm>
        </p:spPr>
        <p:txBody>
          <a:bodyPr>
            <a:normAutofit fontScale="25000" lnSpcReduction="20000"/>
          </a:bodyPr>
          <a:lstStyle/>
          <a:p>
            <a:pPr>
              <a:lnSpc>
                <a:spcPct val="120000"/>
              </a:lnSpc>
              <a:spcBef>
                <a:spcPts val="0"/>
              </a:spcBef>
              <a:spcAft>
                <a:spcPts val="0"/>
              </a:spcAft>
              <a:buFont typeface="Wingdings" panose="05000000000000000000" pitchFamily="2" charset="2"/>
              <a:buChar char="Ø"/>
            </a:pPr>
            <a:r>
              <a:rPr lang="en-US" sz="9800" dirty="0">
                <a:solidFill>
                  <a:schemeClr val="tx1"/>
                </a:solidFill>
                <a:effectLst/>
                <a:latin typeface="Arial" panose="020B0604020202020204" pitchFamily="34" charset="0"/>
                <a:ea typeface="Calibri" panose="020F0502020204030204" pitchFamily="34" charset="0"/>
                <a:cs typeface="Arial" panose="020B0604020202020204" pitchFamily="34" charset="0"/>
              </a:rPr>
              <a:t>Signed into law by President Biden one year ago, on November 15, 2021 </a:t>
            </a:r>
          </a:p>
          <a:p>
            <a:pPr>
              <a:lnSpc>
                <a:spcPct val="120000"/>
              </a:lnSpc>
              <a:spcBef>
                <a:spcPts val="0"/>
              </a:spcBef>
              <a:spcAft>
                <a:spcPts val="0"/>
              </a:spcAft>
              <a:buFont typeface="Wingdings" panose="05000000000000000000" pitchFamily="2" charset="2"/>
              <a:buChar char="Ø"/>
            </a:pPr>
            <a:r>
              <a:rPr lang="en-US" sz="9800" dirty="0">
                <a:solidFill>
                  <a:schemeClr val="tx1"/>
                </a:solidFill>
                <a:effectLst/>
                <a:latin typeface="Arial" panose="020B0604020202020204" pitchFamily="34" charset="0"/>
                <a:ea typeface="Calibri" panose="020F0502020204030204" pitchFamily="34" charset="0"/>
                <a:cs typeface="Arial" panose="020B0604020202020204" pitchFamily="34" charset="0"/>
              </a:rPr>
              <a:t>Authorized $1.2 trillion for transportation and infrastructure spending</a:t>
            </a:r>
          </a:p>
          <a:p>
            <a:pPr>
              <a:lnSpc>
                <a:spcPct val="120000"/>
              </a:lnSpc>
              <a:spcBef>
                <a:spcPts val="0"/>
              </a:spcBef>
              <a:spcAft>
                <a:spcPts val="0"/>
              </a:spcAft>
              <a:buFont typeface="Wingdings" panose="05000000000000000000" pitchFamily="2" charset="2"/>
              <a:buChar char="Ø"/>
            </a:pPr>
            <a:r>
              <a:rPr lang="en-US" sz="9800" dirty="0">
                <a:solidFill>
                  <a:schemeClr val="tx1"/>
                </a:solidFill>
                <a:effectLst/>
                <a:latin typeface="Arial" panose="020B0604020202020204" pitchFamily="34" charset="0"/>
                <a:ea typeface="Calibri" panose="020F0502020204030204" pitchFamily="34" charset="0"/>
                <a:cs typeface="Arial" panose="020B0604020202020204" pitchFamily="34" charset="0"/>
              </a:rPr>
              <a:t>$550 billion of that figure going toward “new” investments and programs</a:t>
            </a:r>
          </a:p>
          <a:p>
            <a:pPr>
              <a:lnSpc>
                <a:spcPct val="120000"/>
              </a:lnSpc>
              <a:spcBef>
                <a:spcPts val="0"/>
              </a:spcBef>
              <a:spcAft>
                <a:spcPts val="0"/>
              </a:spcAft>
              <a:buFont typeface="Wingdings" panose="05000000000000000000" pitchFamily="2" charset="2"/>
              <a:buChar char="Ø"/>
            </a:pPr>
            <a:r>
              <a:rPr lang="en-US" sz="9800" dirty="0">
                <a:solidFill>
                  <a:schemeClr val="tx1"/>
                </a:solidFill>
                <a:latin typeface="Arial" panose="020B0604020202020204" pitchFamily="34" charset="0"/>
                <a:cs typeface="Arial" panose="020B0604020202020204" pitchFamily="34" charset="0"/>
              </a:rPr>
              <a:t>Urgency can be spread across at least the next five years; implementation over the next ten</a:t>
            </a:r>
          </a:p>
          <a:p>
            <a:pPr>
              <a:lnSpc>
                <a:spcPct val="120000"/>
              </a:lnSpc>
              <a:spcBef>
                <a:spcPts val="0"/>
              </a:spcBef>
              <a:spcAft>
                <a:spcPts val="0"/>
              </a:spcAft>
              <a:buFont typeface="Wingdings" panose="05000000000000000000" pitchFamily="2" charset="2"/>
              <a:buChar char="Ø"/>
            </a:pPr>
            <a:r>
              <a:rPr lang="en-US" sz="9800" dirty="0">
                <a:solidFill>
                  <a:schemeClr val="tx1"/>
                </a:solidFill>
                <a:latin typeface="Arial" panose="020B0604020202020204" pitchFamily="34" charset="0"/>
                <a:cs typeface="Arial" panose="020B0604020202020204" pitchFamily="34" charset="0"/>
              </a:rPr>
              <a:t>Goal for Alaska is $3 billion/year; including $1 billion in successfully competed grants ($3.7 Million as of March 2023!)</a:t>
            </a:r>
          </a:p>
          <a:p>
            <a:pPr lvl="1">
              <a:lnSpc>
                <a:spcPct val="120000"/>
              </a:lnSpc>
              <a:spcBef>
                <a:spcPts val="0"/>
              </a:spcBef>
              <a:spcAft>
                <a:spcPts val="0"/>
              </a:spcAft>
              <a:buFont typeface="Wingdings" panose="05000000000000000000" pitchFamily="2" charset="2"/>
              <a:buChar char="ü"/>
            </a:pPr>
            <a:endParaRPr lang="en-US" sz="7400" dirty="0">
              <a:latin typeface="+mj-lt"/>
            </a:endParaRPr>
          </a:p>
          <a:p>
            <a:pPr>
              <a:lnSpc>
                <a:spcPct val="120000"/>
              </a:lnSpc>
              <a:spcBef>
                <a:spcPts val="0"/>
              </a:spcBef>
              <a:spcAft>
                <a:spcPts val="0"/>
              </a:spcAft>
              <a:buFont typeface="Wingdings" panose="05000000000000000000" pitchFamily="2" charset="2"/>
              <a:buChar char="ü"/>
            </a:pPr>
            <a:endParaRPr lang="en-US" sz="5000" dirty="0">
              <a:latin typeface="+mj-lt"/>
            </a:endParaRPr>
          </a:p>
          <a:p>
            <a:pPr lvl="1">
              <a:spcBef>
                <a:spcPts val="0"/>
              </a:spcBef>
              <a:spcAft>
                <a:spcPts val="600"/>
              </a:spcAft>
              <a:buFont typeface="Wingdings" panose="05000000000000000000" pitchFamily="2" charset="2"/>
              <a:buChar char="ü"/>
            </a:pPr>
            <a:endParaRPr lang="en-US" sz="2000" dirty="0"/>
          </a:p>
          <a:p>
            <a:pPr marL="201168" lvl="1" indent="0">
              <a:spcBef>
                <a:spcPts val="0"/>
              </a:spcBef>
              <a:spcAft>
                <a:spcPts val="600"/>
              </a:spcAft>
              <a:buNone/>
            </a:pPr>
            <a:endParaRPr lang="en-US" sz="1600" dirty="0"/>
          </a:p>
          <a:p>
            <a:pPr lvl="1">
              <a:spcBef>
                <a:spcPts val="0"/>
              </a:spcBef>
              <a:spcAft>
                <a:spcPts val="600"/>
              </a:spcAft>
              <a:buFont typeface="Wingdings" panose="05000000000000000000" pitchFamily="2" charset="2"/>
              <a:buChar char="ü"/>
            </a:pPr>
            <a:endParaRPr lang="en-US" sz="800" dirty="0"/>
          </a:p>
          <a:p>
            <a:pPr marL="201168" lvl="1" indent="0">
              <a:spcBef>
                <a:spcPts val="0"/>
              </a:spcBef>
              <a:spcAft>
                <a:spcPts val="600"/>
              </a:spcAft>
              <a:buNone/>
            </a:pPr>
            <a:endParaRPr lang="en-US" sz="1200" b="1" dirty="0"/>
          </a:p>
          <a:p>
            <a:pPr marL="0" indent="0">
              <a:lnSpc>
                <a:spcPct val="100000"/>
              </a:lnSpc>
              <a:spcBef>
                <a:spcPts val="0"/>
              </a:spcBef>
              <a:spcAft>
                <a:spcPts val="600"/>
              </a:spcAft>
              <a:buNone/>
            </a:pPr>
            <a:endParaRPr lang="en-US" sz="1800" b="1" dirty="0"/>
          </a:p>
        </p:txBody>
      </p:sp>
    </p:spTree>
    <p:extLst>
      <p:ext uri="{BB962C8B-B14F-4D97-AF65-F5344CB8AC3E}">
        <p14:creationId xmlns:p14="http://schemas.microsoft.com/office/powerpoint/2010/main" val="413791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D867-398B-411F-C981-113F904897F0}"/>
              </a:ext>
            </a:extLst>
          </p:cNvPr>
          <p:cNvSpPr>
            <a:spLocks noGrp="1"/>
          </p:cNvSpPr>
          <p:nvPr>
            <p:ph type="title"/>
          </p:nvPr>
        </p:nvSpPr>
        <p:spPr>
          <a:xfrm>
            <a:off x="637309" y="286603"/>
            <a:ext cx="10457411" cy="1450757"/>
          </a:xfrm>
        </p:spPr>
        <p:txBody>
          <a:bodyPr>
            <a:normAutofit/>
          </a:bodyPr>
          <a:lstStyle/>
          <a:p>
            <a:r>
              <a:rPr lang="en-US" dirty="0">
                <a:latin typeface="Arial" panose="020B0604020202020204" pitchFamily="34" charset="0"/>
                <a:cs typeface="Arial" panose="020B0604020202020204" pitchFamily="34" charset="0"/>
              </a:rPr>
              <a:t>BIL/IIJA Infrastructure “Buckets”</a:t>
            </a:r>
          </a:p>
        </p:txBody>
      </p:sp>
      <p:pic>
        <p:nvPicPr>
          <p:cNvPr id="4" name="Picture 3">
            <a:extLst>
              <a:ext uri="{FF2B5EF4-FFF2-40B4-BE49-F238E27FC236}">
                <a16:creationId xmlns:a16="http://schemas.microsoft.com/office/drawing/2014/main" id="{F6DC8DD8-186C-3696-3D45-979637EC790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048179" y="667809"/>
            <a:ext cx="2307824" cy="928899"/>
          </a:xfrm>
          <a:prstGeom prst="rect">
            <a:avLst/>
          </a:prstGeom>
        </p:spPr>
      </p:pic>
      <p:sp>
        <p:nvSpPr>
          <p:cNvPr id="3" name="Content Placeholder 2">
            <a:extLst>
              <a:ext uri="{FF2B5EF4-FFF2-40B4-BE49-F238E27FC236}">
                <a16:creationId xmlns:a16="http://schemas.microsoft.com/office/drawing/2014/main" id="{92448DA9-7BB0-6834-7E80-571D4C38B609}"/>
              </a:ext>
            </a:extLst>
          </p:cNvPr>
          <p:cNvSpPr>
            <a:spLocks noGrp="1"/>
          </p:cNvSpPr>
          <p:nvPr>
            <p:ph idx="1"/>
          </p:nvPr>
        </p:nvSpPr>
        <p:spPr>
          <a:xfrm>
            <a:off x="231354" y="2023964"/>
            <a:ext cx="11777031" cy="4294458"/>
          </a:xfrm>
        </p:spPr>
        <p:txBody>
          <a:bodyPr>
            <a:normAutofit/>
          </a:bodyPr>
          <a:lstStyle/>
          <a:p>
            <a:pPr lvl="1">
              <a:lnSpc>
                <a:spcPct val="120000"/>
              </a:lnSpc>
              <a:spcBef>
                <a:spcPts val="0"/>
              </a:spcBef>
              <a:spcAft>
                <a:spcPts val="0"/>
              </a:spcAft>
              <a:buFont typeface="Wingdings" panose="05000000000000000000" pitchFamily="2" charset="2"/>
              <a:buChar char="ü"/>
            </a:pPr>
            <a:endParaRPr lang="en-US" sz="7400" dirty="0">
              <a:latin typeface="+mj-lt"/>
            </a:endParaRPr>
          </a:p>
          <a:p>
            <a:pPr>
              <a:lnSpc>
                <a:spcPct val="120000"/>
              </a:lnSpc>
              <a:spcBef>
                <a:spcPts val="0"/>
              </a:spcBef>
              <a:spcAft>
                <a:spcPts val="0"/>
              </a:spcAft>
              <a:buFont typeface="Wingdings" panose="05000000000000000000" pitchFamily="2" charset="2"/>
              <a:buChar char="ü"/>
            </a:pPr>
            <a:endParaRPr lang="en-US" sz="5000" dirty="0">
              <a:latin typeface="+mj-lt"/>
            </a:endParaRPr>
          </a:p>
          <a:p>
            <a:pPr lvl="1">
              <a:spcBef>
                <a:spcPts val="0"/>
              </a:spcBef>
              <a:spcAft>
                <a:spcPts val="600"/>
              </a:spcAft>
              <a:buFont typeface="Wingdings" panose="05000000000000000000" pitchFamily="2" charset="2"/>
              <a:buChar char="ü"/>
            </a:pPr>
            <a:endParaRPr lang="en-US" sz="2000" dirty="0"/>
          </a:p>
          <a:p>
            <a:pPr marL="201168" lvl="1" indent="0">
              <a:spcBef>
                <a:spcPts val="0"/>
              </a:spcBef>
              <a:spcAft>
                <a:spcPts val="600"/>
              </a:spcAft>
              <a:buNone/>
            </a:pPr>
            <a:endParaRPr lang="en-US" sz="1600" dirty="0"/>
          </a:p>
          <a:p>
            <a:pPr lvl="1">
              <a:spcBef>
                <a:spcPts val="0"/>
              </a:spcBef>
              <a:spcAft>
                <a:spcPts val="600"/>
              </a:spcAft>
              <a:buFont typeface="Wingdings" panose="05000000000000000000" pitchFamily="2" charset="2"/>
              <a:buChar char="ü"/>
            </a:pPr>
            <a:endParaRPr lang="en-US" sz="800" dirty="0"/>
          </a:p>
          <a:p>
            <a:pPr marL="201168" lvl="1" indent="0">
              <a:spcBef>
                <a:spcPts val="0"/>
              </a:spcBef>
              <a:spcAft>
                <a:spcPts val="600"/>
              </a:spcAft>
              <a:buNone/>
            </a:pPr>
            <a:endParaRPr lang="en-US" sz="1200" b="1" dirty="0"/>
          </a:p>
          <a:p>
            <a:pPr marL="0" indent="0">
              <a:lnSpc>
                <a:spcPct val="100000"/>
              </a:lnSpc>
              <a:spcBef>
                <a:spcPts val="0"/>
              </a:spcBef>
              <a:spcAft>
                <a:spcPts val="600"/>
              </a:spcAft>
              <a:buNone/>
            </a:pPr>
            <a:endParaRPr lang="en-US" sz="1800" b="1" dirty="0"/>
          </a:p>
        </p:txBody>
      </p:sp>
      <p:sp>
        <p:nvSpPr>
          <p:cNvPr id="5" name="Cylinder 4">
            <a:extLst>
              <a:ext uri="{FF2B5EF4-FFF2-40B4-BE49-F238E27FC236}">
                <a16:creationId xmlns:a16="http://schemas.microsoft.com/office/drawing/2014/main" id="{BBE18344-DCE4-5B1F-E741-E01A4E5C7F7A}"/>
              </a:ext>
            </a:extLst>
          </p:cNvPr>
          <p:cNvSpPr/>
          <p:nvPr/>
        </p:nvSpPr>
        <p:spPr>
          <a:xfrm>
            <a:off x="183615" y="3259938"/>
            <a:ext cx="1898449" cy="281495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27CB175-81CB-C9DC-A26F-02220EC338DD}"/>
              </a:ext>
            </a:extLst>
          </p:cNvPr>
          <p:cNvSpPr txBox="1"/>
          <p:nvPr/>
        </p:nvSpPr>
        <p:spPr>
          <a:xfrm>
            <a:off x="231354" y="3860800"/>
            <a:ext cx="1850710" cy="1477328"/>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Internet &amp; Cybersecurity</a:t>
            </a:r>
            <a:r>
              <a:rPr lang="en-US" dirty="0">
                <a:latin typeface="Arial" panose="020B0604020202020204" pitchFamily="34" charset="0"/>
                <a:cs typeface="Arial" panose="020B0604020202020204" pitchFamily="34" charset="0"/>
              </a:rPr>
              <a:t> – Provide High Speed Internet for All</a:t>
            </a:r>
          </a:p>
        </p:txBody>
      </p:sp>
      <p:pic>
        <p:nvPicPr>
          <p:cNvPr id="12" name="Picture 11">
            <a:extLst>
              <a:ext uri="{FF2B5EF4-FFF2-40B4-BE49-F238E27FC236}">
                <a16:creationId xmlns:a16="http://schemas.microsoft.com/office/drawing/2014/main" id="{898E9BE4-F343-D61E-6910-437012C7ACA0}"/>
              </a:ext>
            </a:extLst>
          </p:cNvPr>
          <p:cNvPicPr>
            <a:picLocks noChangeAspect="1"/>
          </p:cNvPicPr>
          <p:nvPr/>
        </p:nvPicPr>
        <p:blipFill>
          <a:blip r:embed="rId4"/>
          <a:stretch>
            <a:fillRect/>
          </a:stretch>
        </p:blipFill>
        <p:spPr>
          <a:xfrm>
            <a:off x="2605910" y="2226243"/>
            <a:ext cx="1920406" cy="2834886"/>
          </a:xfrm>
          <a:prstGeom prst="rect">
            <a:avLst/>
          </a:prstGeom>
        </p:spPr>
      </p:pic>
      <p:sp>
        <p:nvSpPr>
          <p:cNvPr id="15" name="TextBox 14">
            <a:extLst>
              <a:ext uri="{FF2B5EF4-FFF2-40B4-BE49-F238E27FC236}">
                <a16:creationId xmlns:a16="http://schemas.microsoft.com/office/drawing/2014/main" id="{883D18ED-7B56-CB4B-F35A-9D6FADC64172}"/>
              </a:ext>
            </a:extLst>
          </p:cNvPr>
          <p:cNvSpPr txBox="1"/>
          <p:nvPr/>
        </p:nvSpPr>
        <p:spPr>
          <a:xfrm>
            <a:off x="2675606" y="2913089"/>
            <a:ext cx="1898449" cy="1754326"/>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Energy &amp; Power – </a:t>
            </a:r>
          </a:p>
          <a:p>
            <a:pPr algn="ctr"/>
            <a:r>
              <a:rPr lang="en-US" dirty="0">
                <a:latin typeface="Arial" panose="020B0604020202020204" pitchFamily="34" charset="0"/>
                <a:cs typeface="Arial" panose="020B0604020202020204" pitchFamily="34" charset="0"/>
              </a:rPr>
              <a:t>Upgrade Electricity and Transmission Infrastructure</a:t>
            </a:r>
          </a:p>
        </p:txBody>
      </p:sp>
      <p:pic>
        <p:nvPicPr>
          <p:cNvPr id="16" name="Picture 15">
            <a:extLst>
              <a:ext uri="{FF2B5EF4-FFF2-40B4-BE49-F238E27FC236}">
                <a16:creationId xmlns:a16="http://schemas.microsoft.com/office/drawing/2014/main" id="{48DBF77B-2F32-8B10-9E7D-4CE8E764EB53}"/>
              </a:ext>
            </a:extLst>
          </p:cNvPr>
          <p:cNvPicPr>
            <a:picLocks noChangeAspect="1"/>
          </p:cNvPicPr>
          <p:nvPr/>
        </p:nvPicPr>
        <p:blipFill>
          <a:blip r:embed="rId5"/>
          <a:stretch>
            <a:fillRect/>
          </a:stretch>
        </p:blipFill>
        <p:spPr>
          <a:xfrm>
            <a:off x="5050163" y="3043521"/>
            <a:ext cx="1920406" cy="2834886"/>
          </a:xfrm>
          <a:prstGeom prst="rect">
            <a:avLst/>
          </a:prstGeom>
        </p:spPr>
      </p:pic>
      <p:pic>
        <p:nvPicPr>
          <p:cNvPr id="17" name="Picture 16">
            <a:extLst>
              <a:ext uri="{FF2B5EF4-FFF2-40B4-BE49-F238E27FC236}">
                <a16:creationId xmlns:a16="http://schemas.microsoft.com/office/drawing/2014/main" id="{EF4A303E-68FD-0732-A974-480CBD7F0368}"/>
              </a:ext>
            </a:extLst>
          </p:cNvPr>
          <p:cNvPicPr>
            <a:picLocks noChangeAspect="1"/>
          </p:cNvPicPr>
          <p:nvPr/>
        </p:nvPicPr>
        <p:blipFill>
          <a:blip r:embed="rId5"/>
          <a:stretch>
            <a:fillRect/>
          </a:stretch>
        </p:blipFill>
        <p:spPr>
          <a:xfrm>
            <a:off x="7342382" y="2098350"/>
            <a:ext cx="1920406" cy="2834886"/>
          </a:xfrm>
          <a:prstGeom prst="rect">
            <a:avLst/>
          </a:prstGeom>
        </p:spPr>
      </p:pic>
      <p:pic>
        <p:nvPicPr>
          <p:cNvPr id="18" name="Picture 17">
            <a:extLst>
              <a:ext uri="{FF2B5EF4-FFF2-40B4-BE49-F238E27FC236}">
                <a16:creationId xmlns:a16="http://schemas.microsoft.com/office/drawing/2014/main" id="{0C789A43-3409-A0BA-2778-110F6BEAC543}"/>
              </a:ext>
            </a:extLst>
          </p:cNvPr>
          <p:cNvPicPr>
            <a:picLocks noChangeAspect="1"/>
          </p:cNvPicPr>
          <p:nvPr/>
        </p:nvPicPr>
        <p:blipFill>
          <a:blip r:embed="rId5"/>
          <a:stretch>
            <a:fillRect/>
          </a:stretch>
        </p:blipFill>
        <p:spPr>
          <a:xfrm>
            <a:off x="9613724" y="3358737"/>
            <a:ext cx="1920406" cy="2834886"/>
          </a:xfrm>
          <a:prstGeom prst="rect">
            <a:avLst/>
          </a:prstGeom>
        </p:spPr>
      </p:pic>
      <p:sp>
        <p:nvSpPr>
          <p:cNvPr id="19" name="TextBox 18">
            <a:extLst>
              <a:ext uri="{FF2B5EF4-FFF2-40B4-BE49-F238E27FC236}">
                <a16:creationId xmlns:a16="http://schemas.microsoft.com/office/drawing/2014/main" id="{4DA62280-E3E5-D5B7-113D-0090906979C1}"/>
              </a:ext>
            </a:extLst>
          </p:cNvPr>
          <p:cNvSpPr txBox="1"/>
          <p:nvPr/>
        </p:nvSpPr>
        <p:spPr>
          <a:xfrm>
            <a:off x="5050162" y="3860800"/>
            <a:ext cx="1898449" cy="1200329"/>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Transportation -  </a:t>
            </a:r>
            <a:r>
              <a:rPr lang="en-US" dirty="0">
                <a:latin typeface="Arial" panose="020B0604020202020204" pitchFamily="34" charset="0"/>
                <a:cs typeface="Arial" panose="020B0604020202020204" pitchFamily="34" charset="0"/>
              </a:rPr>
              <a:t>Improve Transportation Systems</a:t>
            </a:r>
          </a:p>
        </p:txBody>
      </p:sp>
      <p:sp>
        <p:nvSpPr>
          <p:cNvPr id="20" name="TextBox 19">
            <a:extLst>
              <a:ext uri="{FF2B5EF4-FFF2-40B4-BE49-F238E27FC236}">
                <a16:creationId xmlns:a16="http://schemas.microsoft.com/office/drawing/2014/main" id="{63C85C20-FB2C-DD82-423E-87EA27A0F3D8}"/>
              </a:ext>
            </a:extLst>
          </p:cNvPr>
          <p:cNvSpPr txBox="1"/>
          <p:nvPr/>
        </p:nvSpPr>
        <p:spPr>
          <a:xfrm>
            <a:off x="7424719" y="2913089"/>
            <a:ext cx="1714750" cy="1477328"/>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Water &amp; Sewer –</a:t>
            </a:r>
            <a:r>
              <a:rPr lang="en-US" dirty="0">
                <a:latin typeface="Arial" panose="020B0604020202020204" pitchFamily="34" charset="0"/>
                <a:cs typeface="Arial" panose="020B0604020202020204" pitchFamily="34" charset="0"/>
              </a:rPr>
              <a:t> Ensure Clean Drinking Water and Sanitation </a:t>
            </a:r>
          </a:p>
        </p:txBody>
      </p:sp>
      <p:sp>
        <p:nvSpPr>
          <p:cNvPr id="21" name="TextBox 20">
            <a:extLst>
              <a:ext uri="{FF2B5EF4-FFF2-40B4-BE49-F238E27FC236}">
                <a16:creationId xmlns:a16="http://schemas.microsoft.com/office/drawing/2014/main" id="{D4D3BA60-BB33-18A6-25AA-F52792C1ABE2}"/>
              </a:ext>
            </a:extLst>
          </p:cNvPr>
          <p:cNvSpPr txBox="1"/>
          <p:nvPr/>
        </p:nvSpPr>
        <p:spPr>
          <a:xfrm>
            <a:off x="9634601" y="4390417"/>
            <a:ext cx="1880128" cy="653434"/>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Promote Resiliency</a:t>
            </a:r>
          </a:p>
        </p:txBody>
      </p:sp>
    </p:spTree>
    <p:extLst>
      <p:ext uri="{BB962C8B-B14F-4D97-AF65-F5344CB8AC3E}">
        <p14:creationId xmlns:p14="http://schemas.microsoft.com/office/powerpoint/2010/main" val="142099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D867-398B-411F-C981-113F904897F0}"/>
              </a:ext>
            </a:extLst>
          </p:cNvPr>
          <p:cNvSpPr>
            <a:spLocks noGrp="1"/>
          </p:cNvSpPr>
          <p:nvPr>
            <p:ph type="title"/>
          </p:nvPr>
        </p:nvSpPr>
        <p:spPr>
          <a:xfrm>
            <a:off x="1036320" y="286603"/>
            <a:ext cx="10058400" cy="1450757"/>
          </a:xfrm>
        </p:spPr>
        <p:txBody>
          <a:bodyPr>
            <a:normAutofit/>
          </a:bodyPr>
          <a:lstStyle/>
          <a:p>
            <a:r>
              <a:rPr lang="en-US" dirty="0">
                <a:latin typeface="Arial" panose="020B0604020202020204" pitchFamily="34" charset="0"/>
                <a:cs typeface="Arial" panose="020B0604020202020204" pitchFamily="34" charset="0"/>
              </a:rPr>
              <a:t>BEAD &amp; DEA </a:t>
            </a:r>
          </a:p>
        </p:txBody>
      </p:sp>
      <p:pic>
        <p:nvPicPr>
          <p:cNvPr id="6" name="Picture 5">
            <a:extLst>
              <a:ext uri="{FF2B5EF4-FFF2-40B4-BE49-F238E27FC236}">
                <a16:creationId xmlns:a16="http://schemas.microsoft.com/office/drawing/2014/main" id="{2306858B-8CB9-2BD5-24D0-16EB4B3C2014}"/>
              </a:ext>
            </a:extLst>
          </p:cNvPr>
          <p:cNvPicPr>
            <a:picLocks noChangeAspect="1"/>
          </p:cNvPicPr>
          <p:nvPr/>
        </p:nvPicPr>
        <p:blipFill rotWithShape="1">
          <a:blip r:embed="rId3"/>
          <a:srcRect r="44889"/>
          <a:stretch/>
        </p:blipFill>
        <p:spPr>
          <a:xfrm>
            <a:off x="365760" y="1979431"/>
            <a:ext cx="5730240" cy="4268616"/>
          </a:xfrm>
          <a:prstGeom prst="rect">
            <a:avLst/>
          </a:prstGeom>
        </p:spPr>
      </p:pic>
      <p:sp>
        <p:nvSpPr>
          <p:cNvPr id="7" name="TextBox 6">
            <a:extLst>
              <a:ext uri="{FF2B5EF4-FFF2-40B4-BE49-F238E27FC236}">
                <a16:creationId xmlns:a16="http://schemas.microsoft.com/office/drawing/2014/main" id="{4DD28BDF-1C73-62B7-0440-58C8C62A1113}"/>
              </a:ext>
            </a:extLst>
          </p:cNvPr>
          <p:cNvSpPr txBox="1"/>
          <p:nvPr/>
        </p:nvSpPr>
        <p:spPr>
          <a:xfrm>
            <a:off x="6305610" y="1990130"/>
            <a:ext cx="5182467" cy="2677656"/>
          </a:xfrm>
          <a:prstGeom prst="rect">
            <a:avLst/>
          </a:prstGeom>
          <a:noFill/>
        </p:spPr>
        <p:txBody>
          <a:bodyPr wrap="square" rtlCol="0">
            <a:spAutoFit/>
          </a:bodyPr>
          <a:lstStyle/>
          <a:p>
            <a:pPr marL="342900" indent="-342900">
              <a:buClr>
                <a:schemeClr val="accent1"/>
              </a:buClr>
              <a:buFont typeface="Courier New" panose="02070309020205020404" pitchFamily="49" charset="0"/>
              <a:buChar char="o"/>
            </a:pPr>
            <a:r>
              <a:rPr lang="en-US" sz="2400" dirty="0">
                <a:latin typeface="Arial" panose="020B0604020202020204" pitchFamily="34" charset="0"/>
                <a:cs typeface="Arial" panose="020B0604020202020204" pitchFamily="34" charset="0"/>
              </a:rPr>
              <a:t>State of Alaska partnering with the </a:t>
            </a:r>
            <a:r>
              <a:rPr lang="en-US" sz="2400" dirty="0" err="1">
                <a:latin typeface="Arial" panose="020B0604020202020204" pitchFamily="34" charset="0"/>
                <a:cs typeface="Arial" panose="020B0604020202020204" pitchFamily="34" charset="0"/>
              </a:rPr>
              <a:t>Rasmuson</a:t>
            </a:r>
            <a:r>
              <a:rPr lang="en-US" sz="2400" dirty="0">
                <a:latin typeface="Arial" panose="020B0604020202020204" pitchFamily="34" charset="0"/>
                <a:cs typeface="Arial" panose="020B0604020202020204" pitchFamily="34" charset="0"/>
              </a:rPr>
              <a:t> Foundation to develop </a:t>
            </a:r>
            <a:r>
              <a:rPr lang="en-US" sz="2400" b="1" dirty="0">
                <a:latin typeface="Arial" panose="020B0604020202020204" pitchFamily="34" charset="0"/>
                <a:cs typeface="Arial" panose="020B0604020202020204" pitchFamily="34" charset="0"/>
              </a:rPr>
              <a:t>Digital Equity Plan</a:t>
            </a:r>
            <a:r>
              <a:rPr lang="en-US" sz="2400" dirty="0">
                <a:latin typeface="Arial" panose="020B0604020202020204" pitchFamily="34" charset="0"/>
                <a:cs typeface="Arial" panose="020B0604020202020204" pitchFamily="34" charset="0"/>
              </a:rPr>
              <a:t>. </a:t>
            </a:r>
          </a:p>
          <a:p>
            <a:pPr marL="342900" indent="-342900">
              <a:buClr>
                <a:schemeClr val="accent1"/>
              </a:buClr>
              <a:buFont typeface="Courier New" panose="02070309020205020404" pitchFamily="49" charset="0"/>
              <a:buChar char="o"/>
            </a:pPr>
            <a:r>
              <a:rPr lang="en-US" sz="2400" dirty="0">
                <a:latin typeface="Arial" panose="020B0604020202020204" pitchFamily="34" charset="0"/>
                <a:cs typeface="Arial" panose="020B0604020202020204" pitchFamily="34" charset="0"/>
              </a:rPr>
              <a:t>This will fold into the State’s 5-Year rollout plan for </a:t>
            </a:r>
            <a:r>
              <a:rPr lang="en-US" sz="2400" b="1" dirty="0">
                <a:latin typeface="Arial" panose="020B0604020202020204" pitchFamily="34" charset="0"/>
                <a:cs typeface="Arial" panose="020B0604020202020204" pitchFamily="34" charset="0"/>
              </a:rPr>
              <a:t>Broadband Equity, Access, and Deployment Program (BEAD)</a:t>
            </a:r>
          </a:p>
        </p:txBody>
      </p:sp>
      <p:pic>
        <p:nvPicPr>
          <p:cNvPr id="12" name="Picture 11">
            <a:extLst>
              <a:ext uri="{FF2B5EF4-FFF2-40B4-BE49-F238E27FC236}">
                <a16:creationId xmlns:a16="http://schemas.microsoft.com/office/drawing/2014/main" id="{BF8D1E33-B0F2-A281-3FC0-00C0121FD5D7}"/>
              </a:ext>
            </a:extLst>
          </p:cNvPr>
          <p:cNvPicPr>
            <a:picLocks noChangeAspect="1"/>
          </p:cNvPicPr>
          <p:nvPr/>
        </p:nvPicPr>
        <p:blipFill>
          <a:blip r:embed="rId4"/>
          <a:stretch>
            <a:fillRect/>
          </a:stretch>
        </p:blipFill>
        <p:spPr>
          <a:xfrm>
            <a:off x="10514055" y="137144"/>
            <a:ext cx="1161329" cy="1703527"/>
          </a:xfrm>
          <a:prstGeom prst="rect">
            <a:avLst/>
          </a:prstGeom>
        </p:spPr>
      </p:pic>
      <p:sp>
        <p:nvSpPr>
          <p:cNvPr id="15" name="TextBox 14">
            <a:extLst>
              <a:ext uri="{FF2B5EF4-FFF2-40B4-BE49-F238E27FC236}">
                <a16:creationId xmlns:a16="http://schemas.microsoft.com/office/drawing/2014/main" id="{84178A4B-519F-CD6D-0016-5348E3DB1DF2}"/>
              </a:ext>
            </a:extLst>
          </p:cNvPr>
          <p:cNvSpPr txBox="1"/>
          <p:nvPr/>
        </p:nvSpPr>
        <p:spPr>
          <a:xfrm>
            <a:off x="6096000" y="4799279"/>
            <a:ext cx="6096000" cy="1477328"/>
          </a:xfrm>
          <a:prstGeom prst="rect">
            <a:avLst/>
          </a:prstGeom>
          <a:noFill/>
        </p:spPr>
        <p:txBody>
          <a:bodyPr wrap="square">
            <a:spAutoFit/>
          </a:bodyPr>
          <a:lstStyle/>
          <a:p>
            <a:r>
              <a:rPr lang="en-US" dirty="0"/>
              <a:t>Alaska Broadband Office: </a:t>
            </a:r>
            <a:r>
              <a:rPr lang="en-US" dirty="0">
                <a:hlinkClick r:id="rId5"/>
              </a:rPr>
              <a:t>https://www.commerce.alaska.gov/web/abo/</a:t>
            </a:r>
            <a:endParaRPr lang="en-US" dirty="0"/>
          </a:p>
          <a:p>
            <a:endParaRPr lang="en-US" dirty="0"/>
          </a:p>
          <a:p>
            <a:r>
              <a:rPr lang="en-US" dirty="0"/>
              <a:t>Digital Equity: </a:t>
            </a:r>
          </a:p>
          <a:p>
            <a:r>
              <a:rPr lang="en-US" dirty="0">
                <a:hlinkClick r:id="rId6"/>
              </a:rPr>
              <a:t>https://broadbandforalaskans.org/</a:t>
            </a:r>
            <a:r>
              <a:rPr lang="en-US" dirty="0"/>
              <a:t> </a:t>
            </a:r>
          </a:p>
        </p:txBody>
      </p:sp>
    </p:spTree>
    <p:extLst>
      <p:ext uri="{BB962C8B-B14F-4D97-AF65-F5344CB8AC3E}">
        <p14:creationId xmlns:p14="http://schemas.microsoft.com/office/powerpoint/2010/main" val="174327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405804" y="508000"/>
            <a:ext cx="11050322"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Port Infrastructure Development Program (PIDP)</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a:bodyPr>
          <a:lstStyle/>
          <a:p>
            <a:r>
              <a:rPr lang="en-US" sz="2100" dirty="0">
                <a:latin typeface="Arial" panose="020B0604020202020204" pitchFamily="34" charset="0"/>
                <a:cs typeface="Arial" panose="020B0604020202020204" pitchFamily="34" charset="0"/>
              </a:rPr>
              <a:t>Eligible: Port authority, state, local government, and tribes</a:t>
            </a:r>
          </a:p>
          <a:p>
            <a:r>
              <a:rPr lang="en-US" sz="2100" dirty="0">
                <a:latin typeface="Arial" panose="020B0604020202020204" pitchFamily="34" charset="0"/>
                <a:cs typeface="Arial" panose="020B0604020202020204" pitchFamily="34" charset="0"/>
              </a:rPr>
              <a:t>Open now!  Closes on April 28, 2023</a:t>
            </a:r>
          </a:p>
          <a:p>
            <a:r>
              <a:rPr lang="en-US" sz="2100" dirty="0">
                <a:latin typeface="Arial" panose="020B0604020202020204" pitchFamily="34" charset="0"/>
                <a:cs typeface="Arial" panose="020B0604020202020204" pitchFamily="34" charset="0"/>
              </a:rPr>
              <a:t>Annual appropriation for the next five years was nearly doubled by BIL to $450 M</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6096000" y="2120901"/>
            <a:ext cx="5360125" cy="4090764"/>
          </a:xfrm>
        </p:spPr>
        <p:txBody>
          <a:bodyPr>
            <a:noAutofit/>
          </a:bodyPr>
          <a:lstStyle/>
          <a:p>
            <a:r>
              <a:rPr lang="en-US" sz="1800" b="0" i="0" dirty="0">
                <a:solidFill>
                  <a:srgbClr val="212529"/>
                </a:solidFill>
                <a:effectLst/>
                <a:latin typeface="Arial" panose="020B0604020202020204" pitchFamily="34" charset="0"/>
                <a:cs typeface="Arial" panose="020B0604020202020204" pitchFamily="34" charset="0"/>
              </a:rPr>
              <a:t>An additional $212M was made available to the program under the FY2023 Consolidated Appropriations Act, resulting in a total of $662M in FY 2023 PIDP grant funding</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While normally a 20% match, less than a 20% match can be requested if project is:</a:t>
            </a:r>
          </a:p>
          <a:p>
            <a:pPr lvl="1"/>
            <a:r>
              <a:rPr lang="en-US" sz="1800" dirty="0">
                <a:latin typeface="Arial" panose="020B0604020202020204" pitchFamily="34" charset="0"/>
                <a:cs typeface="Arial" panose="020B0604020202020204" pitchFamily="34" charset="0"/>
              </a:rPr>
              <a:t>a “small project at a small port” -  defined as &lt;8m annual tons with &lt;$11.25 million requested</a:t>
            </a:r>
          </a:p>
          <a:p>
            <a:pPr lvl="1"/>
            <a:r>
              <a:rPr lang="en-US" sz="1800" dirty="0">
                <a:latin typeface="Arial" panose="020B0604020202020204" pitchFamily="34" charset="0"/>
                <a:cs typeface="Arial" panose="020B0604020202020204" pitchFamily="34" charset="0"/>
              </a:rPr>
              <a:t>located in a rural areas</a:t>
            </a:r>
          </a:p>
          <a:p>
            <a:r>
              <a:rPr lang="en-US" sz="1800" dirty="0">
                <a:latin typeface="Arial" panose="020B0604020202020204" pitchFamily="34" charset="0"/>
                <a:cs typeface="Arial" panose="020B0604020202020204" pitchFamily="34" charset="0"/>
              </a:rPr>
              <a:t>Inland river ports are eligible</a:t>
            </a:r>
          </a:p>
        </p:txBody>
      </p:sp>
      <p:pic>
        <p:nvPicPr>
          <p:cNvPr id="3" name="Picture 2">
            <a:extLst>
              <a:ext uri="{FF2B5EF4-FFF2-40B4-BE49-F238E27FC236}">
                <a16:creationId xmlns:a16="http://schemas.microsoft.com/office/drawing/2014/main" id="{DCBB4284-C3E8-69A1-71B5-DC49B1784B36}"/>
              </a:ext>
            </a:extLst>
          </p:cNvPr>
          <p:cNvPicPr>
            <a:picLocks noChangeAspect="1"/>
          </p:cNvPicPr>
          <p:nvPr/>
        </p:nvPicPr>
        <p:blipFill>
          <a:blip r:embed="rId3"/>
          <a:stretch>
            <a:fillRect/>
          </a:stretch>
        </p:blipFill>
        <p:spPr>
          <a:xfrm>
            <a:off x="10562626" y="72233"/>
            <a:ext cx="1223570" cy="1778000"/>
          </a:xfrm>
          <a:prstGeom prst="rect">
            <a:avLst/>
          </a:prstGeom>
        </p:spPr>
      </p:pic>
    </p:spTree>
    <p:extLst>
      <p:ext uri="{BB962C8B-B14F-4D97-AF65-F5344CB8AC3E}">
        <p14:creationId xmlns:p14="http://schemas.microsoft.com/office/powerpoint/2010/main" val="243668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235528" y="704056"/>
            <a:ext cx="11220598" cy="875508"/>
          </a:xfrm>
        </p:spPr>
        <p:txBody>
          <a:bodyPr/>
          <a:lstStyle/>
          <a:p>
            <a:r>
              <a:rPr lang="en-US" dirty="0">
                <a:solidFill>
                  <a:schemeClr val="tx1"/>
                </a:solidFill>
                <a:latin typeface="Arial" panose="020B0604020202020204" pitchFamily="34" charset="0"/>
                <a:cs typeface="Arial" panose="020B0604020202020204" pitchFamily="34" charset="0"/>
              </a:rPr>
              <a:t>Safe Streets and Roads for All (SS4A)</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a:bodyPr>
          <a:lstStyle/>
          <a:p>
            <a:r>
              <a:rPr lang="en-US" sz="2400" dirty="0">
                <a:solidFill>
                  <a:schemeClr val="tx1"/>
                </a:solidFill>
                <a:latin typeface="Arial" panose="020B0604020202020204" pitchFamily="34" charset="0"/>
                <a:cs typeface="Arial" panose="020B0604020202020204" pitchFamily="34" charset="0"/>
              </a:rPr>
              <a:t>Eligible: Local governments, tribes, MPOs, and other regional groups</a:t>
            </a:r>
          </a:p>
          <a:p>
            <a:r>
              <a:rPr lang="en-US" sz="2400" dirty="0">
                <a:solidFill>
                  <a:schemeClr val="tx1"/>
                </a:solidFill>
                <a:latin typeface="Arial" panose="020B0604020202020204" pitchFamily="34" charset="0"/>
                <a:cs typeface="Arial" panose="020B0604020202020204" pitchFamily="34" charset="0"/>
              </a:rPr>
              <a:t>Opening in April 2023</a:t>
            </a:r>
          </a:p>
          <a:p>
            <a:r>
              <a:rPr lang="en-US" sz="2400" dirty="0">
                <a:solidFill>
                  <a:schemeClr val="tx1"/>
                </a:solidFill>
                <a:latin typeface="Arial" panose="020B0604020202020204" pitchFamily="34" charset="0"/>
                <a:cs typeface="Arial" panose="020B0604020202020204" pitchFamily="34" charset="0"/>
              </a:rPr>
              <a:t>$5-6 Billion Over 5 years</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p:txBody>
          <a:bodyPr>
            <a:normAutofit/>
          </a:bodyPr>
          <a:lstStyle/>
          <a:p>
            <a:pPr algn="l"/>
            <a:r>
              <a:rPr lang="en-US" sz="2000" b="0" i="0" dirty="0">
                <a:solidFill>
                  <a:schemeClr val="tx1"/>
                </a:solidFill>
                <a:effectLst/>
                <a:latin typeface="Arial" panose="020B0604020202020204" pitchFamily="34" charset="0"/>
                <a:cs typeface="Arial" panose="020B0604020202020204" pitchFamily="34" charset="0"/>
              </a:rPr>
              <a:t>The following activities are eligible for the SS4A program:</a:t>
            </a:r>
          </a:p>
          <a:p>
            <a:pPr algn="l">
              <a:buFont typeface="Arial" panose="020B0604020202020204" pitchFamily="34" charset="0"/>
              <a:buChar char="•"/>
            </a:pPr>
            <a:r>
              <a:rPr lang="en-US" sz="2000" b="0" i="0" dirty="0">
                <a:solidFill>
                  <a:schemeClr val="tx1"/>
                </a:solidFill>
                <a:effectLst/>
                <a:latin typeface="Arial" panose="020B0604020202020204" pitchFamily="34" charset="0"/>
                <a:cs typeface="Arial" panose="020B0604020202020204" pitchFamily="34" charset="0"/>
              </a:rPr>
              <a:t>Develop or update a comprehensive safety action plan (Action Plan).</a:t>
            </a:r>
          </a:p>
          <a:p>
            <a:pPr algn="l">
              <a:buFont typeface="Arial" panose="020B0604020202020204" pitchFamily="34" charset="0"/>
              <a:buChar char="•"/>
            </a:pPr>
            <a:r>
              <a:rPr lang="en-US" sz="2000" b="0" dirty="0">
                <a:solidFill>
                  <a:schemeClr val="tx1"/>
                </a:solidFill>
                <a:effectLst/>
                <a:latin typeface="Arial" panose="020B0604020202020204" pitchFamily="34" charset="0"/>
                <a:cs typeface="Arial" panose="020B0604020202020204" pitchFamily="34" charset="0"/>
              </a:rPr>
              <a:t>Conduct planning, design, and development activities in support of an Action Plan.</a:t>
            </a:r>
          </a:p>
          <a:p>
            <a:pPr algn="l">
              <a:buFont typeface="Arial" panose="020B0604020202020204" pitchFamily="34" charset="0"/>
              <a:buChar char="•"/>
            </a:pPr>
            <a:r>
              <a:rPr lang="en-US" sz="2000" b="0" i="0" dirty="0">
                <a:solidFill>
                  <a:schemeClr val="tx1"/>
                </a:solidFill>
                <a:effectLst/>
                <a:latin typeface="Arial" panose="020B0604020202020204" pitchFamily="34" charset="0"/>
                <a:cs typeface="Arial" panose="020B0604020202020204" pitchFamily="34" charset="0"/>
              </a:rPr>
              <a:t>Carry out projects and strategies identified in an Action Plan.</a:t>
            </a:r>
          </a:p>
          <a:p>
            <a:endParaRPr lang="en-US" dirty="0"/>
          </a:p>
        </p:txBody>
      </p:sp>
      <p:pic>
        <p:nvPicPr>
          <p:cNvPr id="3" name="Picture 2">
            <a:extLst>
              <a:ext uri="{FF2B5EF4-FFF2-40B4-BE49-F238E27FC236}">
                <a16:creationId xmlns:a16="http://schemas.microsoft.com/office/drawing/2014/main" id="{03168F66-FA16-2236-28E7-EF61E6CE0286}"/>
              </a:ext>
            </a:extLst>
          </p:cNvPr>
          <p:cNvPicPr>
            <a:picLocks noChangeAspect="1"/>
          </p:cNvPicPr>
          <p:nvPr/>
        </p:nvPicPr>
        <p:blipFill>
          <a:blip r:embed="rId3"/>
          <a:stretch>
            <a:fillRect/>
          </a:stretch>
        </p:blipFill>
        <p:spPr>
          <a:xfrm>
            <a:off x="10546027" y="98813"/>
            <a:ext cx="1219306" cy="1780186"/>
          </a:xfrm>
          <a:prstGeom prst="rect">
            <a:avLst/>
          </a:prstGeom>
        </p:spPr>
      </p:pic>
    </p:spTree>
    <p:extLst>
      <p:ext uri="{BB962C8B-B14F-4D97-AF65-F5344CB8AC3E}">
        <p14:creationId xmlns:p14="http://schemas.microsoft.com/office/powerpoint/2010/main" val="5029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074058" y="646336"/>
            <a:ext cx="10643325"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Multimodal Transportation </a:t>
            </a: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Project Grants (MTPG)</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fontScale="92500" lnSpcReduction="20000"/>
          </a:bodyPr>
          <a:lstStyle/>
          <a:p>
            <a:r>
              <a:rPr lang="en-US" sz="2400" dirty="0">
                <a:solidFill>
                  <a:schemeClr val="tx1">
                    <a:lumMod val="95000"/>
                    <a:lumOff val="5000"/>
                  </a:schemeClr>
                </a:solidFill>
                <a:latin typeface="Arial" panose="020B0604020202020204" pitchFamily="34" charset="0"/>
                <a:cs typeface="Arial" panose="020B0604020202020204" pitchFamily="34" charset="0"/>
              </a:rPr>
              <a:t>Eligible: State, MPOs, local governments, transportation districts/authorities, tribes, and consortiums of tribes</a:t>
            </a:r>
          </a:p>
          <a:p>
            <a:r>
              <a:rPr lang="en-US" sz="2400" dirty="0">
                <a:solidFill>
                  <a:schemeClr val="tx1">
                    <a:lumMod val="95000"/>
                    <a:lumOff val="5000"/>
                  </a:schemeClr>
                </a:solidFill>
                <a:latin typeface="Arial" panose="020B0604020202020204" pitchFamily="34" charset="0"/>
                <a:cs typeface="Arial" panose="020B0604020202020204" pitchFamily="34" charset="0"/>
              </a:rPr>
              <a:t>Opening Spring of 2023</a:t>
            </a:r>
          </a:p>
          <a:p>
            <a:r>
              <a:rPr lang="en-US" sz="2400" dirty="0">
                <a:solidFill>
                  <a:schemeClr val="tx1">
                    <a:lumMod val="95000"/>
                    <a:lumOff val="5000"/>
                  </a:schemeClr>
                </a:solidFill>
                <a:latin typeface="Arial" panose="020B0604020202020204" pitchFamily="34" charset="0"/>
                <a:cs typeface="Arial" panose="020B0604020202020204" pitchFamily="34" charset="0"/>
              </a:rPr>
              <a:t>$1.55 Billion Annually</a:t>
            </a:r>
          </a:p>
          <a:p>
            <a:r>
              <a:rPr lang="en-US" sz="2200" dirty="0">
                <a:solidFill>
                  <a:schemeClr val="tx1">
                    <a:lumMod val="95000"/>
                    <a:lumOff val="5000"/>
                  </a:schemeClr>
                </a:solidFill>
                <a:latin typeface="Arial" panose="020B0604020202020204" pitchFamily="34" charset="0"/>
                <a:cs typeface="Arial" panose="020B0604020202020204" pitchFamily="34" charset="0"/>
              </a:rPr>
              <a:t>Three programs: </a:t>
            </a:r>
          </a:p>
          <a:p>
            <a:pPr lvl="1">
              <a:buFont typeface="Wingdings" panose="05000000000000000000" pitchFamily="2" charset="2"/>
              <a:buChar char="§"/>
            </a:pPr>
            <a:r>
              <a:rPr lang="en-US" sz="2000" dirty="0">
                <a:solidFill>
                  <a:schemeClr val="tx1">
                    <a:lumMod val="95000"/>
                    <a:lumOff val="5000"/>
                  </a:schemeClr>
                </a:solidFill>
                <a:latin typeface="Arial" panose="020B0604020202020204" pitchFamily="34" charset="0"/>
                <a:cs typeface="Arial" panose="020B0604020202020204" pitchFamily="34" charset="0"/>
              </a:rPr>
              <a:t>INFRA</a:t>
            </a:r>
          </a:p>
          <a:p>
            <a:pPr lvl="1">
              <a:buFont typeface="Wingdings" panose="05000000000000000000" pitchFamily="2" charset="2"/>
              <a:buChar char="§"/>
            </a:pPr>
            <a:r>
              <a:rPr lang="en-US" sz="2000" dirty="0">
                <a:solidFill>
                  <a:schemeClr val="tx1">
                    <a:lumMod val="95000"/>
                    <a:lumOff val="5000"/>
                  </a:schemeClr>
                </a:solidFill>
                <a:latin typeface="Arial" panose="020B0604020202020204" pitchFamily="34" charset="0"/>
                <a:cs typeface="Arial" panose="020B0604020202020204" pitchFamily="34" charset="0"/>
              </a:rPr>
              <a:t>Mega</a:t>
            </a:r>
          </a:p>
          <a:p>
            <a:pPr lvl="1">
              <a:buFont typeface="Wingdings" panose="05000000000000000000" pitchFamily="2" charset="2"/>
              <a:buChar char="§"/>
            </a:pPr>
            <a:r>
              <a:rPr lang="en-US" sz="2000" dirty="0">
                <a:solidFill>
                  <a:schemeClr val="tx1">
                    <a:lumMod val="95000"/>
                    <a:lumOff val="5000"/>
                  </a:schemeClr>
                </a:solidFill>
                <a:latin typeface="Arial" panose="020B0604020202020204" pitchFamily="34" charset="0"/>
                <a:cs typeface="Arial" panose="020B0604020202020204" pitchFamily="34" charset="0"/>
              </a:rPr>
              <a:t>Rural</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6515944" y="2120899"/>
            <a:ext cx="4639736" cy="4090765"/>
          </a:xfrm>
        </p:spPr>
        <p:txBody>
          <a:bodyPr>
            <a:normAutofit fontScale="92500" lnSpcReduction="20000"/>
          </a:bodyPr>
          <a:lstStyle/>
          <a:p>
            <a:r>
              <a:rPr lang="en-US" sz="2400" dirty="0">
                <a:solidFill>
                  <a:schemeClr val="tx1">
                    <a:lumMod val="95000"/>
                    <a:lumOff val="5000"/>
                  </a:schemeClr>
                </a:solidFill>
                <a:latin typeface="Arial" panose="020B0604020202020204" pitchFamily="34" charset="0"/>
                <a:cs typeface="Arial" panose="020B0604020202020204" pitchFamily="34" charset="0"/>
              </a:rPr>
              <a:t>Different programs vary in match, criteria, award amount. </a:t>
            </a:r>
          </a:p>
          <a:p>
            <a:r>
              <a:rPr lang="en-US" sz="2400" dirty="0">
                <a:solidFill>
                  <a:schemeClr val="tx1">
                    <a:lumMod val="95000"/>
                    <a:lumOff val="5000"/>
                  </a:schemeClr>
                </a:solidFill>
                <a:latin typeface="Arial" panose="020B0604020202020204" pitchFamily="34" charset="0"/>
                <a:cs typeface="Arial" panose="020B0604020202020204" pitchFamily="34" charset="0"/>
              </a:rPr>
              <a:t>Much of Alaska is eligible under Rural (Rural Surface Transportation Grant). </a:t>
            </a:r>
          </a:p>
          <a:p>
            <a:r>
              <a:rPr lang="en-US" sz="2400" dirty="0">
                <a:solidFill>
                  <a:schemeClr val="tx1">
                    <a:lumMod val="95000"/>
                    <a:lumOff val="5000"/>
                  </a:schemeClr>
                </a:solidFill>
                <a:latin typeface="Arial" panose="020B0604020202020204" pitchFamily="34" charset="0"/>
                <a:cs typeface="Arial" panose="020B0604020202020204" pitchFamily="34" charset="0"/>
              </a:rPr>
              <a:t>Highways, bridges, tunnels, eligible – planning and implementation.</a:t>
            </a:r>
          </a:p>
        </p:txBody>
      </p:sp>
      <p:pic>
        <p:nvPicPr>
          <p:cNvPr id="3" name="Picture 2">
            <a:extLst>
              <a:ext uri="{FF2B5EF4-FFF2-40B4-BE49-F238E27FC236}">
                <a16:creationId xmlns:a16="http://schemas.microsoft.com/office/drawing/2014/main" id="{C5F8C11E-205A-EA7E-4D7C-1CAB7D778BDC}"/>
              </a:ext>
            </a:extLst>
          </p:cNvPr>
          <p:cNvPicPr>
            <a:picLocks noChangeAspect="1"/>
          </p:cNvPicPr>
          <p:nvPr/>
        </p:nvPicPr>
        <p:blipFill>
          <a:blip r:embed="rId3"/>
          <a:stretch>
            <a:fillRect/>
          </a:stretch>
        </p:blipFill>
        <p:spPr>
          <a:xfrm>
            <a:off x="10508289" y="31780"/>
            <a:ext cx="1219306" cy="1780186"/>
          </a:xfrm>
          <a:prstGeom prst="rect">
            <a:avLst/>
          </a:prstGeom>
        </p:spPr>
      </p:pic>
    </p:spTree>
    <p:extLst>
      <p:ext uri="{BB962C8B-B14F-4D97-AF65-F5344CB8AC3E}">
        <p14:creationId xmlns:p14="http://schemas.microsoft.com/office/powerpoint/2010/main" val="1055820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074058" y="464458"/>
            <a:ext cx="10382067"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Bridge Investment Program (BIP)</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fontScale="92500" lnSpcReduction="10000"/>
          </a:bodyPr>
          <a:lstStyle/>
          <a:p>
            <a:r>
              <a:rPr lang="en-US" sz="2600" dirty="0">
                <a:solidFill>
                  <a:schemeClr val="tx1">
                    <a:lumMod val="95000"/>
                    <a:lumOff val="5000"/>
                  </a:schemeClr>
                </a:solidFill>
                <a:latin typeface="Arial" panose="020B0604020202020204" pitchFamily="34" charset="0"/>
                <a:cs typeface="Arial" panose="020B0604020202020204" pitchFamily="34" charset="0"/>
              </a:rPr>
              <a:t>Eligible: State, MPOs, transportation districts, local governments, tribes, federal land agencies</a:t>
            </a:r>
          </a:p>
          <a:p>
            <a:r>
              <a:rPr lang="en-US" sz="2600" dirty="0">
                <a:solidFill>
                  <a:schemeClr val="tx1">
                    <a:lumMod val="95000"/>
                    <a:lumOff val="5000"/>
                  </a:schemeClr>
                </a:solidFill>
                <a:latin typeface="Arial" panose="020B0604020202020204" pitchFamily="34" charset="0"/>
                <a:cs typeface="Arial" panose="020B0604020202020204" pitchFamily="34" charset="0"/>
              </a:rPr>
              <a:t>Opening Summer of 2023</a:t>
            </a:r>
          </a:p>
          <a:p>
            <a:r>
              <a:rPr lang="en-US" sz="2600" dirty="0">
                <a:solidFill>
                  <a:schemeClr val="tx1">
                    <a:lumMod val="95000"/>
                    <a:lumOff val="5000"/>
                  </a:schemeClr>
                </a:solidFill>
                <a:latin typeface="Arial" panose="020B0604020202020204" pitchFamily="34" charset="0"/>
                <a:cs typeface="Arial" panose="020B0604020202020204" pitchFamily="34" charset="0"/>
              </a:rPr>
              <a:t>$2.36 Billion Annually</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a:xfrm>
            <a:off x="6515944" y="2120899"/>
            <a:ext cx="4639736" cy="4090765"/>
          </a:xfrm>
        </p:spPr>
        <p:txBody>
          <a:bodyPr>
            <a:normAutofit fontScale="92500" lnSpcReduction="10000"/>
          </a:bodyPr>
          <a:lstStyle/>
          <a:p>
            <a:r>
              <a:rPr lang="en-US" dirty="0">
                <a:solidFill>
                  <a:schemeClr val="tx1">
                    <a:lumMod val="95000"/>
                    <a:lumOff val="5000"/>
                  </a:schemeClr>
                </a:solidFill>
                <a:latin typeface="Arial" panose="020B0604020202020204" pitchFamily="34" charset="0"/>
              </a:rPr>
              <a:t>Goal is to reduce number of bridge in poor condition, or at risk of falling into poor condition</a:t>
            </a:r>
          </a:p>
          <a:p>
            <a:r>
              <a:rPr lang="en-US" b="0" i="0" dirty="0">
                <a:solidFill>
                  <a:schemeClr val="tx1">
                    <a:lumMod val="95000"/>
                    <a:lumOff val="5000"/>
                  </a:schemeClr>
                </a:solidFill>
                <a:effectLst/>
                <a:latin typeface="Arial" panose="020B0604020202020204" pitchFamily="34" charset="0"/>
              </a:rPr>
              <a:t>Required to be on the National Bridge Inventory</a:t>
            </a:r>
          </a:p>
          <a:p>
            <a:r>
              <a:rPr lang="en-US" dirty="0">
                <a:solidFill>
                  <a:schemeClr val="tx1">
                    <a:lumMod val="95000"/>
                    <a:lumOff val="5000"/>
                  </a:schemeClr>
                </a:solidFill>
                <a:latin typeface="Arial" panose="020B0604020202020204" pitchFamily="34" charset="0"/>
              </a:rPr>
              <a:t>Program includes:</a:t>
            </a:r>
          </a:p>
          <a:p>
            <a:r>
              <a:rPr lang="en-US" b="0" i="0" dirty="0">
                <a:solidFill>
                  <a:schemeClr val="tx1">
                    <a:lumMod val="95000"/>
                    <a:lumOff val="5000"/>
                  </a:schemeClr>
                </a:solidFill>
                <a:effectLst/>
                <a:latin typeface="Arial" panose="020B0604020202020204" pitchFamily="34" charset="0"/>
              </a:rPr>
              <a:t>(1) Planning</a:t>
            </a:r>
          </a:p>
          <a:p>
            <a:r>
              <a:rPr lang="en-US" b="0" i="0" dirty="0">
                <a:solidFill>
                  <a:schemeClr val="tx1">
                    <a:lumMod val="95000"/>
                    <a:lumOff val="5000"/>
                  </a:schemeClr>
                </a:solidFill>
                <a:effectLst/>
                <a:latin typeface="Arial" panose="020B0604020202020204" pitchFamily="34" charset="0"/>
              </a:rPr>
              <a:t>(2) Bridge Projects (projects with eligible costs less than $100 million)</a:t>
            </a:r>
          </a:p>
          <a:p>
            <a:r>
              <a:rPr lang="en-US" b="0" i="0" dirty="0">
                <a:solidFill>
                  <a:schemeClr val="tx1">
                    <a:lumMod val="95000"/>
                    <a:lumOff val="5000"/>
                  </a:schemeClr>
                </a:solidFill>
                <a:effectLst/>
                <a:latin typeface="Arial" panose="020B0604020202020204" pitchFamily="34" charset="0"/>
              </a:rPr>
              <a:t>(3) Large Bridge Projects (projects with eligible costs greater than $100 million)</a:t>
            </a:r>
            <a:endParaRPr lang="en-US" dirty="0">
              <a:solidFill>
                <a:schemeClr val="tx1">
                  <a:lumMod val="95000"/>
                  <a:lumOff val="5000"/>
                </a:schemeClr>
              </a:solidFill>
            </a:endParaRPr>
          </a:p>
        </p:txBody>
      </p:sp>
      <p:pic>
        <p:nvPicPr>
          <p:cNvPr id="3" name="Picture 2">
            <a:extLst>
              <a:ext uri="{FF2B5EF4-FFF2-40B4-BE49-F238E27FC236}">
                <a16:creationId xmlns:a16="http://schemas.microsoft.com/office/drawing/2014/main" id="{2DD0A54F-5168-0E11-21D0-8FFC7BB1EA0F}"/>
              </a:ext>
            </a:extLst>
          </p:cNvPr>
          <p:cNvPicPr>
            <a:picLocks noChangeAspect="1"/>
          </p:cNvPicPr>
          <p:nvPr/>
        </p:nvPicPr>
        <p:blipFill>
          <a:blip r:embed="rId3"/>
          <a:stretch>
            <a:fillRect/>
          </a:stretch>
        </p:blipFill>
        <p:spPr>
          <a:xfrm>
            <a:off x="10236819" y="48275"/>
            <a:ext cx="1219306" cy="1780186"/>
          </a:xfrm>
          <a:prstGeom prst="rect">
            <a:avLst/>
          </a:prstGeom>
        </p:spPr>
      </p:pic>
    </p:spTree>
    <p:extLst>
      <p:ext uri="{BB962C8B-B14F-4D97-AF65-F5344CB8AC3E}">
        <p14:creationId xmlns:p14="http://schemas.microsoft.com/office/powerpoint/2010/main" val="113258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4FB09-8105-D061-5064-FAE0C2929D91}"/>
              </a:ext>
            </a:extLst>
          </p:cNvPr>
          <p:cNvSpPr>
            <a:spLocks noGrp="1"/>
          </p:cNvSpPr>
          <p:nvPr>
            <p:ph type="title"/>
          </p:nvPr>
        </p:nvSpPr>
        <p:spPr>
          <a:xfrm>
            <a:off x="1205345" y="508000"/>
            <a:ext cx="10250780" cy="1071564"/>
          </a:xfrm>
        </p:spPr>
        <p:txBody>
          <a:bodyPr>
            <a:noAutofit/>
          </a:bodyPr>
          <a:lstStyle/>
          <a:p>
            <a:r>
              <a:rPr lang="en-US" sz="3600" dirty="0">
                <a:solidFill>
                  <a:schemeClr val="tx1"/>
                </a:solidFill>
                <a:latin typeface="Arial" panose="020B0604020202020204" pitchFamily="34" charset="0"/>
                <a:cs typeface="Arial" panose="020B0604020202020204" pitchFamily="34" charset="0"/>
              </a:rPr>
              <a:t>Rebuilding American Infrastructure </a:t>
            </a:r>
            <a:br>
              <a:rPr lang="en-US" sz="3600" dirty="0">
                <a:solidFill>
                  <a:schemeClr val="tx1"/>
                </a:solidFill>
                <a:latin typeface="Arial" panose="020B0604020202020204" pitchFamily="34" charset="0"/>
                <a:cs typeface="Arial" panose="020B0604020202020204" pitchFamily="34" charset="0"/>
              </a:rPr>
            </a:br>
            <a:r>
              <a:rPr lang="en-US" sz="3600" dirty="0">
                <a:solidFill>
                  <a:schemeClr val="tx1"/>
                </a:solidFill>
                <a:latin typeface="Arial" panose="020B0604020202020204" pitchFamily="34" charset="0"/>
                <a:cs typeface="Arial" panose="020B0604020202020204" pitchFamily="34" charset="0"/>
              </a:rPr>
              <a:t>with Sustainability and Equity (RAISE)</a:t>
            </a:r>
          </a:p>
        </p:txBody>
      </p:sp>
      <p:sp>
        <p:nvSpPr>
          <p:cNvPr id="4" name="Content Placeholder 3">
            <a:extLst>
              <a:ext uri="{FF2B5EF4-FFF2-40B4-BE49-F238E27FC236}">
                <a16:creationId xmlns:a16="http://schemas.microsoft.com/office/drawing/2014/main" id="{1CFF4CF5-C815-ED25-AC24-F5B4CA0D1713}"/>
              </a:ext>
            </a:extLst>
          </p:cNvPr>
          <p:cNvSpPr>
            <a:spLocks noGrp="1"/>
          </p:cNvSpPr>
          <p:nvPr>
            <p:ph sz="half" idx="1"/>
          </p:nvPr>
        </p:nvSpPr>
        <p:spPr>
          <a:xfrm>
            <a:off x="1074058" y="2120900"/>
            <a:ext cx="4639736" cy="3748193"/>
          </a:xfrm>
        </p:spPr>
        <p:txBody>
          <a:bodyPr>
            <a:normAutofit/>
          </a:bodyPr>
          <a:lstStyle/>
          <a:p>
            <a:r>
              <a:rPr lang="en-US" sz="2000" dirty="0">
                <a:solidFill>
                  <a:schemeClr val="tx1"/>
                </a:solidFill>
                <a:latin typeface="Arial" panose="020B0604020202020204" pitchFamily="34" charset="0"/>
                <a:cs typeface="Arial" panose="020B0604020202020204" pitchFamily="34" charset="0"/>
              </a:rPr>
              <a:t>Eligible: States, Local governments, transportation districts/authorities, and tribes</a:t>
            </a:r>
          </a:p>
          <a:p>
            <a:r>
              <a:rPr lang="en-US" sz="2000" dirty="0">
                <a:solidFill>
                  <a:schemeClr val="tx1"/>
                </a:solidFill>
                <a:latin typeface="Arial" panose="020B0604020202020204" pitchFamily="34" charset="0"/>
                <a:cs typeface="Arial" panose="020B0604020202020204" pitchFamily="34" charset="0"/>
              </a:rPr>
              <a:t>Just closed on Feb 2023, so be on the look out for next year!</a:t>
            </a:r>
          </a:p>
          <a:p>
            <a:r>
              <a:rPr lang="en-US" sz="2000" dirty="0">
                <a:solidFill>
                  <a:schemeClr val="tx1"/>
                </a:solidFill>
                <a:latin typeface="Arial" panose="020B0604020202020204" pitchFamily="34" charset="0"/>
                <a:cs typeface="Arial" panose="020B0604020202020204" pitchFamily="34" charset="0"/>
              </a:rPr>
              <a:t>$7.5 billion over 5 years</a:t>
            </a:r>
          </a:p>
          <a:p>
            <a:pPr marL="0" indent="0">
              <a:buNone/>
            </a:pPr>
            <a:endParaRPr lang="en-US" dirty="0"/>
          </a:p>
        </p:txBody>
      </p:sp>
      <p:sp>
        <p:nvSpPr>
          <p:cNvPr id="5" name="Content Placeholder 4">
            <a:extLst>
              <a:ext uri="{FF2B5EF4-FFF2-40B4-BE49-F238E27FC236}">
                <a16:creationId xmlns:a16="http://schemas.microsoft.com/office/drawing/2014/main" id="{0CF293E7-5BFA-AD54-1D50-6A4F3F7E016B}"/>
              </a:ext>
            </a:extLst>
          </p:cNvPr>
          <p:cNvSpPr>
            <a:spLocks noGrp="1"/>
          </p:cNvSpPr>
          <p:nvPr>
            <p:ph sz="half" idx="2"/>
          </p:nvPr>
        </p:nvSpPr>
        <p:spPr/>
        <p:txBody>
          <a:bodyPr>
            <a:normAutofit/>
          </a:bodyPr>
          <a:lstStyle/>
          <a:p>
            <a:r>
              <a:rPr lang="en-US" sz="2000" dirty="0">
                <a:solidFill>
                  <a:schemeClr val="tx1"/>
                </a:solidFill>
                <a:latin typeface="Arial" panose="020B0604020202020204" pitchFamily="34" charset="0"/>
                <a:cs typeface="Arial" panose="020B0604020202020204" pitchFamily="34" charset="0"/>
              </a:rPr>
              <a:t>Formerly BUILD &amp; TIGER, this program funds road, rail, transit and port projects that have a significant local or regional impact.</a:t>
            </a:r>
          </a:p>
          <a:p>
            <a:r>
              <a:rPr lang="en-US" sz="2000" dirty="0">
                <a:solidFill>
                  <a:schemeClr val="tx1"/>
                </a:solidFill>
                <a:latin typeface="Arial" panose="020B0604020202020204" pitchFamily="34" charset="0"/>
                <a:cs typeface="Arial" panose="020B0604020202020204" pitchFamily="34" charset="0"/>
              </a:rPr>
              <a:t>Both planning and implementation are eligible.</a:t>
            </a:r>
          </a:p>
          <a:p>
            <a:r>
              <a:rPr lang="en-US" sz="2000" dirty="0">
                <a:solidFill>
                  <a:schemeClr val="tx1"/>
                </a:solidFill>
                <a:latin typeface="Arial" panose="020B0604020202020204" pitchFamily="34" charset="0"/>
                <a:cs typeface="Arial" panose="020B0604020202020204" pitchFamily="34" charset="0"/>
              </a:rPr>
              <a:t>No match for Rural Communities (This year, that was all but Anchorage in Alaska)</a:t>
            </a:r>
          </a:p>
        </p:txBody>
      </p:sp>
      <p:pic>
        <p:nvPicPr>
          <p:cNvPr id="3" name="Picture 2">
            <a:extLst>
              <a:ext uri="{FF2B5EF4-FFF2-40B4-BE49-F238E27FC236}">
                <a16:creationId xmlns:a16="http://schemas.microsoft.com/office/drawing/2014/main" id="{EC7C4E6A-374A-6086-8109-D2FB1C9FD048}"/>
              </a:ext>
            </a:extLst>
          </p:cNvPr>
          <p:cNvPicPr>
            <a:picLocks noChangeAspect="1"/>
          </p:cNvPicPr>
          <p:nvPr/>
        </p:nvPicPr>
        <p:blipFill>
          <a:blip r:embed="rId3"/>
          <a:stretch>
            <a:fillRect/>
          </a:stretch>
        </p:blipFill>
        <p:spPr>
          <a:xfrm>
            <a:off x="10363147" y="70046"/>
            <a:ext cx="1219306" cy="1780186"/>
          </a:xfrm>
          <a:prstGeom prst="rect">
            <a:avLst/>
          </a:prstGeom>
        </p:spPr>
      </p:pic>
    </p:spTree>
    <p:extLst>
      <p:ext uri="{BB962C8B-B14F-4D97-AF65-F5344CB8AC3E}">
        <p14:creationId xmlns:p14="http://schemas.microsoft.com/office/powerpoint/2010/main" val="3973719193"/>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5B1FD9-3BB6-4DA9-A089-3B68C2323D4F}">
  <ds:schemaRefs>
    <ds:schemaRef ds:uri="71af3243-3dd4-4a8d-8c0d-dd76da1f02a5"/>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16c05727-aa75-4e4a-9b5f-8a80a1165891"/>
    <ds:schemaRef ds:uri="http://www.w3.org/XML/1998/namespace"/>
    <ds:schemaRef ds:uri="http://purl.org/dc/elements/1.1/"/>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{302C6EC1-AFE9-48D6-AA77-B6F13829D2B0}tf33845126_win32</Template>
  <TotalTime>5643</TotalTime>
  <Words>1927</Words>
  <Application>Microsoft Office PowerPoint</Application>
  <PresentationFormat>Widescreen</PresentationFormat>
  <Paragraphs>200</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Bookman Old Style</vt:lpstr>
      <vt:lpstr>Calibri</vt:lpstr>
      <vt:lpstr>Calibri Light</vt:lpstr>
      <vt:lpstr>Courier New</vt:lpstr>
      <vt:lpstr>Franklin Gothic Book</vt:lpstr>
      <vt:lpstr>Museo Sans 300</vt:lpstr>
      <vt:lpstr>Times New Roman</vt:lpstr>
      <vt:lpstr>Wingdings</vt:lpstr>
      <vt:lpstr>1_RetrospectVTI</vt:lpstr>
      <vt:lpstr> Federal Funding Opportunities</vt:lpstr>
      <vt:lpstr>BIL/IIJA Overview</vt:lpstr>
      <vt:lpstr>BIL/IIJA Infrastructure “Buckets”</vt:lpstr>
      <vt:lpstr>BEAD &amp; DEA </vt:lpstr>
      <vt:lpstr>Port Infrastructure Development Program (PIDP)</vt:lpstr>
      <vt:lpstr>Safe Streets and Roads for All (SS4A)</vt:lpstr>
      <vt:lpstr>Multimodal Transportation  Project Grants (MTPG)</vt:lpstr>
      <vt:lpstr>Bridge Investment Program (BIP)</vt:lpstr>
      <vt:lpstr>Rebuilding American Infrastructure  with Sustainability and Equity (RAISE)</vt:lpstr>
      <vt:lpstr>Energy Improvement in Rural or  Remote Areas (ERA) Program</vt:lpstr>
      <vt:lpstr>Building Resilient Infrastructure  and Communities Program (BRIC)</vt:lpstr>
      <vt:lpstr>    Public Works and Economic Adjustment Assistance (PWEAA)</vt:lpstr>
      <vt:lpstr>Other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Alaska Transportation Funding Opportunity Hub</dc:title>
  <dc:creator>Carole Triem</dc:creator>
  <cp:lastModifiedBy>Erin Reinders</cp:lastModifiedBy>
  <cp:revision>40</cp:revision>
  <cp:lastPrinted>2023-03-02T04:11:22Z</cp:lastPrinted>
  <dcterms:created xsi:type="dcterms:W3CDTF">2022-10-07T22:16:23Z</dcterms:created>
  <dcterms:modified xsi:type="dcterms:W3CDTF">2023-03-22T23:34:48Z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