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3"/>
  </p:notesMasterIdLst>
  <p:sldIdLst>
    <p:sldId id="256" r:id="rId2"/>
    <p:sldId id="258" r:id="rId3"/>
    <p:sldId id="259" r:id="rId4"/>
    <p:sldId id="257" r:id="rId5"/>
    <p:sldId id="261" r:id="rId6"/>
    <p:sldId id="262" r:id="rId7"/>
    <p:sldId id="270" r:id="rId8"/>
    <p:sldId id="271" r:id="rId9"/>
    <p:sldId id="260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87" autoAdjust="0"/>
    <p:restoredTop sz="56499" autoAdjust="0"/>
  </p:normalViewPr>
  <p:slideViewPr>
    <p:cSldViewPr snapToGrid="0">
      <p:cViewPr varScale="1">
        <p:scale>
          <a:sx n="45" d="100"/>
          <a:sy n="45" d="100"/>
        </p:scale>
        <p:origin x="134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48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98F13-FC74-4867-82F3-046F02BEBDB7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10AB2-66AB-476A-B630-8ADEB2C84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05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10AB2-66AB-476A-B630-8ADEB2C84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9358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100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Independent regulatory agency: part of the executive branch but exists outside the federal executive</a:t>
            </a:r>
            <a:r>
              <a:rPr lang="en-US" baseline="0" dirty="0"/>
              <a:t> departments, meaning those headed by a Cabinet Secretary, like the Secretary of the Interior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/>
              <a:t>Intended to insulate the agency from presidential control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875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303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Pre-Filing</a:t>
            </a: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: identify and obtain information needed to inform review of the proposed project’s benefits and impacts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Includes</a:t>
            </a:r>
            <a:r>
              <a:rPr lang="en-US" sz="3200" baseline="0" dirty="0">
                <a:latin typeface="Calibri Light" panose="020F0302020204030204" pitchFamily="34" charset="0"/>
                <a:cs typeface="Calibri Light" panose="020F0302020204030204" pitchFamily="34" charset="0"/>
              </a:rPr>
              <a:t> a scoping process and studies to obtain the information necessary to evaluate the project </a:t>
            </a:r>
            <a:endParaRPr lang="en-US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Post-Filing</a:t>
            </a: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: uses the information gathered during</a:t>
            </a:r>
            <a:r>
              <a:rPr lang="en-US" sz="3200" baseline="0" dirty="0">
                <a:latin typeface="Calibri Light" panose="020F0302020204030204" pitchFamily="34" charset="0"/>
                <a:cs typeface="Calibri Light" panose="020F0302020204030204" pitchFamily="34" charset="0"/>
              </a:rPr>
              <a:t> pre-filing to determine whether it’s appropriate to issue a license and determine what mitigation measures to include in the license</a:t>
            </a:r>
            <a:endParaRPr lang="en-US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Includes FERC’s evaluation of the license application and preparation of environmental documents required under NEPA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10AB2-66AB-476A-B630-8ADEB2C84F6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390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Pre-Application Document</a:t>
            </a:r>
            <a:r>
              <a:rPr lang="en-US" dirty="0"/>
              <a:t>: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Describes the proposed project and information about the project’s effects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At this point, applicant not required</a:t>
            </a:r>
            <a:r>
              <a:rPr lang="en-US" baseline="0" dirty="0"/>
              <a:t> to undertake studies, but must exercise due diligence in gathering existing information related to the project, this includes outreach to those that may have relevant information </a:t>
            </a:r>
          </a:p>
          <a:p>
            <a:pPr marL="6286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baseline="0" dirty="0"/>
              <a:t>Consultation</a:t>
            </a:r>
            <a:r>
              <a:rPr lang="en-US" baseline="0" dirty="0"/>
              <a:t>: within 30 days after the notice of intent, FERC staff required to consult with each Tribe likely to be affected by the proposed project</a:t>
            </a:r>
          </a:p>
          <a:p>
            <a:endParaRPr lang="en-US" baseline="0" dirty="0"/>
          </a:p>
          <a:p>
            <a:r>
              <a:rPr lang="en-US" b="1" baseline="0" dirty="0"/>
              <a:t>Scoping</a:t>
            </a:r>
            <a:r>
              <a:rPr lang="en-US" b="0" baseline="0" dirty="0"/>
              <a:t>: process for identifying environmental issues and studies needed to fill information gaps related to those issues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baseline="0" dirty="0"/>
              <a:t>Scoping process is also used to determine the scope of issues to be addressed in FERC’s environmental review required under NEPA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baseline="0" dirty="0"/>
              <a:t>Includes a </a:t>
            </a:r>
            <a:r>
              <a:rPr lang="en-US" b="1" baseline="0" dirty="0"/>
              <a:t>public comment period </a:t>
            </a:r>
            <a:r>
              <a:rPr lang="en-US" b="0" baseline="0" dirty="0"/>
              <a:t>on the Pre-Application document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baseline="0" dirty="0"/>
              <a:t>Other agencies, Tribes, FERC staff, and the public can also request that the applicant conduct specific studies to address information gaps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493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Study Plan Development</a:t>
            </a:r>
            <a:r>
              <a:rPr lang="en-US" b="0" dirty="0"/>
              <a:t>:</a:t>
            </a:r>
            <a:r>
              <a:rPr lang="en-US" b="0" baseline="0" dirty="0"/>
              <a:t> opportunities for engagement to influence the development of studies the applicant is required to undertake 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Proposed Study Plan</a:t>
            </a:r>
            <a:r>
              <a:rPr lang="en-US" dirty="0"/>
              <a:t>: details</a:t>
            </a:r>
            <a:r>
              <a:rPr lang="en-US" baseline="0" dirty="0"/>
              <a:t> the applicant’s proposed studies for evaluating the feasibility of the proposed project and its potential impacts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Applicant must explain how the proposed studies address the issues raised during scoping and how the proposed studies will fill the information gaps identified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If the applicant decides not to adopt a study requested during scoping, the applicant must explain its decision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90-day comment period on the Proposed Study Plan, which also provides an opportunity to submit revised study request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FERC’s regulations require at least one study plan meeting be held to discuss proposed studies and information needs</a:t>
            </a:r>
          </a:p>
          <a:p>
            <a:endParaRPr lang="en-US" dirty="0"/>
          </a:p>
          <a:p>
            <a:r>
              <a:rPr lang="en-US" b="1" dirty="0"/>
              <a:t>Revised Study Plan</a:t>
            </a:r>
            <a:endParaRPr lang="en-US" b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Within</a:t>
            </a:r>
            <a:r>
              <a:rPr lang="en-US" baseline="0" dirty="0"/>
              <a:t> 30 days of the end of the comment period on the Proposed Plan, the applicant must submit a revised plan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Must respond to comments, including any agreements or continued</a:t>
            </a:r>
            <a:r>
              <a:rPr lang="en-US" baseline="0" dirty="0"/>
              <a:t> </a:t>
            </a:r>
            <a:r>
              <a:rPr lang="en-US" dirty="0"/>
              <a:t>disagreements</a:t>
            </a:r>
            <a:r>
              <a:rPr lang="en-US" baseline="0" dirty="0"/>
              <a:t> with study requests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B</a:t>
            </a:r>
            <a:r>
              <a:rPr lang="en-US" dirty="0"/>
              <a:t>rief, 15-day comment period</a:t>
            </a:r>
          </a:p>
          <a:p>
            <a:endParaRPr lang="en-US" dirty="0"/>
          </a:p>
          <a:p>
            <a:r>
              <a:rPr lang="en-US" b="1" dirty="0"/>
              <a:t>Determination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Within</a:t>
            </a:r>
            <a:r>
              <a:rPr lang="en-US" baseline="0" dirty="0"/>
              <a:t> 30 days after the applicant submits a Revised Study Plan, FERC (Director of Energy Projects) must issue a Study Plan Determination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Approves the Study Plan with any modifications FERC deems necessary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baseline="0" dirty="0"/>
              <a:t>The applicant must conduct the studies included in the approved Study Plan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baseline="0" dirty="0"/>
              <a:t>If an applicant fails to conduct a study required under the approved plan, the license applicant may be considered deficient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baseline="0" dirty="0"/>
              <a:t>An applicant can decide to conduct additional studies, beyond what is required under the Study Plan</a:t>
            </a:r>
          </a:p>
          <a:p>
            <a:endParaRPr lang="en-US" dirty="0"/>
          </a:p>
          <a:p>
            <a:r>
              <a:rPr lang="en-US" b="1" dirty="0"/>
              <a:t>Dispute Resolution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Formal process</a:t>
            </a:r>
            <a:r>
              <a:rPr lang="en-US" b="0" baseline="0" dirty="0"/>
              <a:t> </a:t>
            </a:r>
            <a:r>
              <a:rPr lang="en-US" b="0" dirty="0"/>
              <a:t>to resolve disputes arising from rejected study requests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Participation in this process is primarily limited to</a:t>
            </a:r>
            <a:r>
              <a:rPr lang="en-US" b="0" baseline="0" dirty="0"/>
              <a:t> federal land management agencies and other entities with authorities related to the license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Study Implementation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Studies generally take one to two years to complete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During</a:t>
            </a:r>
            <a:r>
              <a:rPr lang="en-US" b="0" baseline="0" dirty="0"/>
              <a:t> implementation of the Study Plan, the applicant is required to submit progress reports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baseline="0" dirty="0"/>
              <a:t>Reports must describe the information gathered and any proposed modification to the Study Plan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baseline="0" dirty="0"/>
              <a:t>In conjunction with the Study Reports, the applicant must hold a meeting to discuss the study results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="0" baseline="0" dirty="0"/>
          </a:p>
          <a:p>
            <a:pPr marL="628650" lvl="1" indent="-171450" algn="r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012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algn="l">
              <a:buFont typeface="Arial" panose="020B0604020202020204" pitchFamily="34" charset="0"/>
              <a:buNone/>
            </a:pPr>
            <a:r>
              <a:rPr lang="en-US" b="0" dirty="0"/>
              <a:t>Final step in the pre-filing</a:t>
            </a:r>
            <a:r>
              <a:rPr lang="en-US" b="0" baseline="0" dirty="0"/>
              <a:t> process</a:t>
            </a:r>
          </a:p>
          <a:p>
            <a:pPr marL="457200" lvl="1" indent="0" algn="l">
              <a:buFont typeface="Arial" panose="020B0604020202020204" pitchFamily="34" charset="0"/>
              <a:buNone/>
            </a:pPr>
            <a:endParaRPr lang="en-US" b="0" dirty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0" dirty="0"/>
              <a:t>Applicant can submit a </a:t>
            </a:r>
            <a:r>
              <a:rPr lang="en-US" b="1" dirty="0"/>
              <a:t>Preliminary License Proposal or a Draft License Application 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b="0" dirty="0"/>
              <a:t>Preliminary License Proposal contains many of the same components as</a:t>
            </a:r>
            <a:r>
              <a:rPr lang="en-US" b="0" baseline="0" dirty="0"/>
              <a:t> a license application and a draft application include all the same components as a license application </a:t>
            </a:r>
          </a:p>
          <a:p>
            <a:pPr marL="457200" lvl="1" indent="0" algn="l">
              <a:buFont typeface="Arial" panose="020B0604020202020204" pitchFamily="34" charset="0"/>
              <a:buNone/>
            </a:pPr>
            <a:endParaRPr lang="en-US" b="0" baseline="0" dirty="0"/>
          </a:p>
          <a:p>
            <a:pPr marL="457200" lvl="1" indent="0" algn="l">
              <a:buFont typeface="Arial" panose="020B0604020202020204" pitchFamily="34" charset="0"/>
              <a:buNone/>
            </a:pPr>
            <a:r>
              <a:rPr lang="en-US" b="1" dirty="0"/>
              <a:t>90-day comment period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b="0" dirty="0"/>
              <a:t>Comments may include recommendations on what level of analysis FERC</a:t>
            </a:r>
            <a:r>
              <a:rPr lang="en-US" b="0" baseline="0" dirty="0"/>
              <a:t> should undertake to fulfill its NEPA obligations (whether FERC should develop an Environmental Assessment or a more comprehensive Environmental Impact Statement)</a:t>
            </a:r>
            <a:endParaRPr lang="en-US" b="0" dirty="0"/>
          </a:p>
          <a:p>
            <a:pPr marL="457200" lvl="1" indent="0" algn="l">
              <a:buFont typeface="Arial" panose="020B0604020202020204" pitchFamily="34" charset="0"/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424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algn="l">
              <a:buFont typeface="Arial" panose="020B0604020202020204" pitchFamily="34" charset="0"/>
              <a:buNone/>
            </a:pPr>
            <a:r>
              <a:rPr lang="en-US" b="1" dirty="0"/>
              <a:t>License Application</a:t>
            </a:r>
            <a:r>
              <a:rPr lang="en-US" b="1" baseline="0" dirty="0"/>
              <a:t> </a:t>
            </a:r>
            <a:endParaRPr lang="en-US" b="0" baseline="0" dirty="0"/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b="0" baseline="0" dirty="0"/>
              <a:t>FERC reviews the application to ensure it is complete and no additional information is needed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b="0" baseline="0" dirty="0"/>
              <a:t>Once the application is accepted as complete, FERC seeks comments on the application before performing the environmental analysis required under NEPA </a:t>
            </a:r>
          </a:p>
          <a:p>
            <a:pPr marL="457200" lvl="1" indent="0" algn="l">
              <a:buFont typeface="Arial" panose="020B0604020202020204" pitchFamily="34" charset="0"/>
              <a:buNone/>
            </a:pPr>
            <a:endParaRPr lang="en-US" b="1" baseline="0" dirty="0"/>
          </a:p>
          <a:p>
            <a:pPr marL="457200" lvl="1" indent="0" algn="l">
              <a:buFont typeface="Arial" panose="020B0604020202020204" pitchFamily="34" charset="0"/>
              <a:buNone/>
            </a:pPr>
            <a:r>
              <a:rPr lang="en-US" b="1" baseline="0" dirty="0"/>
              <a:t>Environmental Documents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b="0" baseline="0" dirty="0"/>
              <a:t>The</a:t>
            </a:r>
            <a:r>
              <a:rPr lang="en-US" b="1" baseline="0" dirty="0"/>
              <a:t> </a:t>
            </a:r>
            <a:r>
              <a:rPr lang="en-US" b="0" baseline="0" dirty="0"/>
              <a:t>type of environmental document FERC prepares is determined based on the level of impacts of the project 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b="0" baseline="0" dirty="0"/>
              <a:t>Typically, FERC develops an environmental assessment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b="0" baseline="0" dirty="0"/>
              <a:t>If FERC staff determines that there would be a significant effect on the quality of the human environment, Commission staff must prepare an environmental impact statement 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b="0" baseline="0" dirty="0"/>
              <a:t>Another opportunity to submit comments on the environmental documents</a:t>
            </a:r>
          </a:p>
          <a:p>
            <a:pPr marL="457200" lvl="1" indent="0" algn="l">
              <a:buFont typeface="Arial" panose="020B0604020202020204" pitchFamily="34" charset="0"/>
              <a:buNone/>
            </a:pPr>
            <a:endParaRPr lang="en-US" b="1" baseline="0" dirty="0"/>
          </a:p>
          <a:p>
            <a:pPr marL="457200" lvl="1" indent="0" algn="l">
              <a:buFont typeface="Arial" panose="020B0604020202020204" pitchFamily="34" charset="0"/>
              <a:buNone/>
            </a:pPr>
            <a:r>
              <a:rPr lang="en-US" b="1" baseline="0" dirty="0"/>
              <a:t>Licensing Decision</a:t>
            </a:r>
            <a:r>
              <a:rPr lang="en-US" b="0" baseline="0" dirty="0"/>
              <a:t>: FERC determines if it’s appropriate to issue the license and what environmental measures should be included in the license 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b="0" dirty="0"/>
              <a:t>Decision based on comments and environmental documents. In</a:t>
            </a:r>
            <a:r>
              <a:rPr lang="en-US" b="0" baseline="0" dirty="0"/>
              <a:t> deciding whether to issue the license, FERC must consider more than the power and development purposes for the license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b="0" baseline="0" dirty="0"/>
              <a:t>FERC must also give “equal consideration”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to</a:t>
            </a:r>
          </a:p>
          <a:p>
            <a:pPr marL="1085850" lvl="2" indent="-171450" algn="l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purposes of energy conservation, </a:t>
            </a:r>
          </a:p>
          <a:p>
            <a:pPr marL="1085850" lvl="2" indent="-171450" algn="l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protection of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fish and wildlife (including related spawning grounds and habitat), </a:t>
            </a:r>
          </a:p>
          <a:p>
            <a:pPr marL="1085850" lvl="2" indent="-171450" algn="l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protection of recreational opportunities, and </a:t>
            </a:r>
          </a:p>
          <a:p>
            <a:pPr marL="1085850" lvl="2" indent="-171450" algn="l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preservation of environmental quality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Does not give environmental consideration veto power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FERC’s licensing decision, but requires FERC to balance power and non-power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7260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413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15" y="2329382"/>
            <a:ext cx="7315200" cy="3255264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Federal Energy Regulatory Commission’s 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Integrated Licensing Process</a:t>
            </a:r>
          </a:p>
        </p:txBody>
      </p:sp>
    </p:spTree>
    <p:extLst>
      <p:ext uri="{BB962C8B-B14F-4D97-AF65-F5344CB8AC3E}">
        <p14:creationId xmlns:p14="http://schemas.microsoft.com/office/powerpoint/2010/main" val="440697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430985"/>
            <a:ext cx="12192000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82400" y="6477000"/>
            <a:ext cx="711200" cy="381000"/>
          </a:xfrm>
        </p:spPr>
        <p:txBody>
          <a:bodyPr>
            <a:normAutofit/>
          </a:bodyPr>
          <a:lstStyle/>
          <a:p>
            <a:fld id="{A3F7CB7D-F184-43C7-B6FD-03D728E1BBFF}" type="slidenum">
              <a:rPr lang="en-US" sz="1600"/>
              <a:pPr/>
              <a:t>10</a:t>
            </a:fld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90501"/>
            <a:ext cx="12192000" cy="903817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Nuyakuk Hydroelectric Project – Timeline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933343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787400" y="933343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11573" y="1318251"/>
            <a:ext cx="1188042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June 30, 2022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: deadline for comments on Proposed Study Plan</a:t>
            </a:r>
          </a:p>
          <a:p>
            <a:pPr marL="914389" lvl="1" indent="-457189">
              <a:buFont typeface="Arial" panose="020B0604020202020204" pitchFamily="34" charset="0"/>
              <a:buChar char="•"/>
            </a:pP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Proposed schedule (approved by FERC) does not include Proposed Study Plan meetings</a:t>
            </a:r>
          </a:p>
          <a:p>
            <a:pPr marL="914389" lvl="1" indent="-457189">
              <a:buFont typeface="Arial" panose="020B0604020202020204" pitchFamily="34" charset="0"/>
              <a:buChar char="•"/>
            </a:pPr>
            <a:endParaRPr lang="en-U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July 2022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: Revise Study Plan </a:t>
            </a:r>
          </a:p>
          <a:p>
            <a:endParaRPr lang="en-U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August 2022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: FERC Study Plan Determination </a:t>
            </a:r>
          </a:p>
          <a:p>
            <a:pPr marL="914389" lvl="1" indent="-457189">
              <a:buFont typeface="Arial" panose="020B0604020202020204" pitchFamily="34" charset="0"/>
              <a:buChar char="•"/>
            </a:pP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Study dispute resolution process</a:t>
            </a:r>
          </a:p>
          <a:p>
            <a:pPr marL="914389" lvl="1" indent="-457189">
              <a:buFont typeface="Arial" panose="020B0604020202020204" pitchFamily="34" charset="0"/>
              <a:buChar char="•"/>
            </a:pPr>
            <a:endParaRPr lang="en-U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2023 and 2024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: Study seasons (study report at end of each study season)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endParaRPr lang="en-U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January 2025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: Preliminary Licensing Proposal (FERC staff estimate)</a:t>
            </a:r>
          </a:p>
        </p:txBody>
      </p:sp>
    </p:spTree>
    <p:extLst>
      <p:ext uri="{BB962C8B-B14F-4D97-AF65-F5344CB8AC3E}">
        <p14:creationId xmlns:p14="http://schemas.microsoft.com/office/powerpoint/2010/main" val="2838842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7082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430985"/>
            <a:ext cx="12192000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82400" y="6477000"/>
            <a:ext cx="711200" cy="381000"/>
          </a:xfrm>
        </p:spPr>
        <p:txBody>
          <a:bodyPr>
            <a:normAutofit/>
          </a:bodyPr>
          <a:lstStyle/>
          <a:p>
            <a:fld id="{A3F7CB7D-F184-43C7-B6FD-03D728E1BBFF}" type="slidenum">
              <a:rPr lang="en-US" sz="1600"/>
              <a:pPr/>
              <a:t>2</a:t>
            </a:fld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90501"/>
            <a:ext cx="12192000" cy="903817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Federal Energy Regulatory Commission (FERC)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933343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787400" y="933343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55786" y="1318251"/>
            <a:ext cx="1188042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Independent federal agency </a:t>
            </a:r>
          </a:p>
          <a:p>
            <a:endParaRPr lang="en-US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Composed of up to five commissioners who are appointed by the President</a:t>
            </a:r>
          </a:p>
          <a:p>
            <a:endParaRPr lang="en-US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Commissioners serve five-year terms  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endParaRPr lang="en-US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Regulates interstate transmission of electricity, natural gas, and oil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endParaRPr lang="en-US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Reviews proposals to build liquefied natural gas terminals and natural gas pipelines as well as licensing hydropower projects</a:t>
            </a:r>
          </a:p>
        </p:txBody>
      </p:sp>
    </p:spTree>
    <p:extLst>
      <p:ext uri="{BB962C8B-B14F-4D97-AF65-F5344CB8AC3E}">
        <p14:creationId xmlns:p14="http://schemas.microsoft.com/office/powerpoint/2010/main" val="837137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430985"/>
            <a:ext cx="12192000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82400" y="6477000"/>
            <a:ext cx="711200" cy="381000"/>
          </a:xfrm>
        </p:spPr>
        <p:txBody>
          <a:bodyPr>
            <a:normAutofit/>
          </a:bodyPr>
          <a:lstStyle/>
          <a:p>
            <a:fld id="{A3F7CB7D-F184-43C7-B6FD-03D728E1BBFF}" type="slidenum">
              <a:rPr lang="en-US" sz="1600"/>
              <a:pPr/>
              <a:t>3</a:t>
            </a:fld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90501"/>
            <a:ext cx="12192000" cy="903817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Integrated Licensing Process (ILP)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933343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787400" y="933343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11573" y="1293199"/>
            <a:ext cx="1188042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Process established in 2003 and became the default licensing process in 2005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endParaRPr lang="en-US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Purpose: create a more efficient and timely licensing process, while ensuring environmental protection </a:t>
            </a:r>
          </a:p>
          <a:p>
            <a:pPr marL="914389" lvl="1" indent="-457189">
              <a:buFont typeface="Arial" panose="020B0604020202020204" pitchFamily="34" charset="0"/>
              <a:buChar char="•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Integrate applicant’s pre-application activity and FERC’s scoping under the National Environmental Policy Act</a:t>
            </a:r>
          </a:p>
          <a:p>
            <a:pPr marL="914389" lvl="1" indent="-457189">
              <a:buFont typeface="Arial" panose="020B0604020202020204" pitchFamily="34" charset="0"/>
              <a:buChar char="•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Increase public participation in the process before applicant submits and application</a:t>
            </a:r>
          </a:p>
          <a:p>
            <a:pPr marL="914389" lvl="1" indent="-457189">
              <a:buFont typeface="Arial" panose="020B0604020202020204" pitchFamily="34" charset="0"/>
              <a:buChar char="•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Increased assistance from FERC staff during the process</a:t>
            </a:r>
          </a:p>
          <a:p>
            <a:pPr marL="914389" lvl="1" indent="-457189">
              <a:buFont typeface="Arial" panose="020B0604020202020204" pitchFamily="34" charset="0"/>
              <a:buChar char="•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Set schedules and deadlines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39152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3016" y="375780"/>
            <a:ext cx="8938821" cy="6313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170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430985"/>
            <a:ext cx="12192000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82400" y="6477000"/>
            <a:ext cx="711200" cy="381000"/>
          </a:xfrm>
        </p:spPr>
        <p:txBody>
          <a:bodyPr>
            <a:normAutofit/>
          </a:bodyPr>
          <a:lstStyle/>
          <a:p>
            <a:fld id="{A3F7CB7D-F184-43C7-B6FD-03D728E1BBFF}" type="slidenum">
              <a:rPr lang="en-US" sz="1600"/>
              <a:pPr/>
              <a:t>5</a:t>
            </a:fld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90501"/>
            <a:ext cx="12192000" cy="903817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Pre-Filing Activities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933343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787400" y="933343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11573" y="1430985"/>
            <a:ext cx="1188042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Notice of Intent to File an Application and Pre-Application Document</a:t>
            </a:r>
          </a:p>
          <a:p>
            <a:pPr marL="914389" lvl="1" indent="-457189">
              <a:buFont typeface="Arial" panose="020B0604020202020204" pitchFamily="34" charset="0"/>
              <a:buChar char="•"/>
            </a:pP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Describes the proposed project and information about the project’s effects</a:t>
            </a:r>
          </a:p>
          <a:p>
            <a:pPr marL="914389" lvl="1" indent="-457189">
              <a:buFont typeface="Arial" panose="020B0604020202020204" pitchFamily="34" charset="0"/>
              <a:buChar char="•"/>
            </a:pP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Tribal consultation  </a:t>
            </a:r>
          </a:p>
          <a:p>
            <a:endParaRPr lang="en-U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Scoping</a:t>
            </a:r>
          </a:p>
          <a:p>
            <a:pPr marL="914389" lvl="1" indent="-457189">
              <a:buFont typeface="Arial" panose="020B0604020202020204" pitchFamily="34" charset="0"/>
              <a:buChar char="•"/>
            </a:pP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Identify environmental issues and determine what studies are needed to better understand these issues</a:t>
            </a:r>
          </a:p>
          <a:p>
            <a:pPr marL="914389" lvl="1" indent="-457189">
              <a:buFont typeface="Arial" panose="020B0604020202020204" pitchFamily="34" charset="0"/>
              <a:buChar char="•"/>
            </a:pP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Comment period </a:t>
            </a:r>
          </a:p>
          <a:p>
            <a:pPr marL="914389" lvl="1" indent="-457189">
              <a:buFont typeface="Arial" panose="020B0604020202020204" pitchFamily="34" charset="0"/>
              <a:buChar char="•"/>
            </a:pP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Study requests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endParaRPr lang="en-U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endParaRPr lang="en-US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167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430985"/>
            <a:ext cx="12192000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82400" y="6477000"/>
            <a:ext cx="711200" cy="381000"/>
          </a:xfrm>
        </p:spPr>
        <p:txBody>
          <a:bodyPr>
            <a:normAutofit/>
          </a:bodyPr>
          <a:lstStyle/>
          <a:p>
            <a:fld id="{A3F7CB7D-F184-43C7-B6FD-03D728E1BBFF}" type="slidenum">
              <a:rPr lang="en-US" sz="1600"/>
              <a:pPr/>
              <a:t>6</a:t>
            </a:fld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90501"/>
            <a:ext cx="12192000" cy="903817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Pre-Filing Activities (cont.)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933343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787400" y="933343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11573" y="1430985"/>
            <a:ext cx="1188042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Study Plan Development</a:t>
            </a:r>
          </a:p>
          <a:p>
            <a:pPr marL="914389" lvl="1" indent="-457189">
              <a:buFont typeface="Arial" panose="020B0604020202020204" pitchFamily="34" charset="0"/>
              <a:buChar char="•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Proposed Study Plan and comment period</a:t>
            </a:r>
          </a:p>
          <a:p>
            <a:pPr marL="914389" lvl="1" indent="-457189">
              <a:buFont typeface="Arial" panose="020B0604020202020204" pitchFamily="34" charset="0"/>
              <a:buChar char="•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Revised Study Plan </a:t>
            </a:r>
          </a:p>
          <a:p>
            <a:pPr lvl="1"/>
            <a:endParaRPr lang="en-US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FERC’s Study Plan Determination 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endParaRPr lang="en-US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Study Dispute Resolution Process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endParaRPr lang="en-US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Study Implementation </a:t>
            </a:r>
          </a:p>
          <a:p>
            <a:pPr marL="914389" lvl="1" indent="-457189">
              <a:buFont typeface="Arial" panose="020B0604020202020204" pitchFamily="34" charset="0"/>
              <a:buChar char="•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Study Report and meeting </a:t>
            </a:r>
          </a:p>
        </p:txBody>
      </p:sp>
    </p:spTree>
    <p:extLst>
      <p:ext uri="{BB962C8B-B14F-4D97-AF65-F5344CB8AC3E}">
        <p14:creationId xmlns:p14="http://schemas.microsoft.com/office/powerpoint/2010/main" val="1477442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430985"/>
            <a:ext cx="12192000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82400" y="6477000"/>
            <a:ext cx="711200" cy="381000"/>
          </a:xfrm>
        </p:spPr>
        <p:txBody>
          <a:bodyPr>
            <a:normAutofit/>
          </a:bodyPr>
          <a:lstStyle/>
          <a:p>
            <a:fld id="{A3F7CB7D-F184-43C7-B6FD-03D728E1BBFF}" type="slidenum">
              <a:rPr lang="en-US" sz="1600"/>
              <a:pPr/>
              <a:t>7</a:t>
            </a:fld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90501"/>
            <a:ext cx="12192000" cy="903817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Pre-Filing Activities (cont.)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933343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787400" y="933343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11573" y="1430985"/>
            <a:ext cx="1188042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Preliminary License Proposal </a:t>
            </a:r>
          </a:p>
          <a:p>
            <a:pPr marL="914389" lvl="1" indent="-457189">
              <a:buFont typeface="Arial" panose="020B0604020202020204" pitchFamily="34" charset="0"/>
              <a:buChar char="•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Project facilities </a:t>
            </a:r>
          </a:p>
          <a:p>
            <a:pPr marL="914389" lvl="1" indent="-457189">
              <a:buFont typeface="Arial" panose="020B0604020202020204" pitchFamily="34" charset="0"/>
              <a:buChar char="•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Project operations, including mitigation measures </a:t>
            </a:r>
          </a:p>
          <a:p>
            <a:pPr marL="914389" lvl="1" indent="-457189">
              <a:buFont typeface="Arial" panose="020B0604020202020204" pitchFamily="34" charset="0"/>
              <a:buChar char="•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Environmental analysis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endParaRPr lang="en-US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Draft License Application </a:t>
            </a:r>
          </a:p>
          <a:p>
            <a:pPr marL="914389" lvl="1" indent="-457189">
              <a:buFont typeface="Arial" panose="020B0604020202020204" pitchFamily="34" charset="0"/>
              <a:buChar char="•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Includes all elements of the license application </a:t>
            </a:r>
          </a:p>
        </p:txBody>
      </p:sp>
    </p:spTree>
    <p:extLst>
      <p:ext uri="{BB962C8B-B14F-4D97-AF65-F5344CB8AC3E}">
        <p14:creationId xmlns:p14="http://schemas.microsoft.com/office/powerpoint/2010/main" val="3797578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430985"/>
            <a:ext cx="12192000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82400" y="6477000"/>
            <a:ext cx="711200" cy="381000"/>
          </a:xfrm>
        </p:spPr>
        <p:txBody>
          <a:bodyPr>
            <a:normAutofit/>
          </a:bodyPr>
          <a:lstStyle/>
          <a:p>
            <a:fld id="{A3F7CB7D-F184-43C7-B6FD-03D728E1BBFF}" type="slidenum">
              <a:rPr lang="en-US" sz="1600"/>
              <a:pPr/>
              <a:t>8</a:t>
            </a:fld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90501"/>
            <a:ext cx="12192000" cy="903817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Post-Filing Activities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933343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787400" y="933343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11573" y="1430985"/>
            <a:ext cx="1188042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License Application </a:t>
            </a:r>
          </a:p>
          <a:p>
            <a:pPr marL="914389" lvl="1" indent="-457189">
              <a:buFont typeface="Arial" panose="020B0604020202020204" pitchFamily="34" charset="0"/>
              <a:buChar char="•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Project facilities and operation </a:t>
            </a:r>
          </a:p>
          <a:p>
            <a:pPr marL="914389" lvl="1" indent="-457189">
              <a:buFont typeface="Arial" panose="020B0604020202020204" pitchFamily="34" charset="0"/>
              <a:buChar char="•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Existing environmental resources</a:t>
            </a:r>
          </a:p>
          <a:p>
            <a:pPr marL="914389" lvl="1" indent="-457189">
              <a:buFont typeface="Arial" panose="020B0604020202020204" pitchFamily="34" charset="0"/>
              <a:buChar char="•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Effects of the project</a:t>
            </a:r>
          </a:p>
          <a:p>
            <a:pPr marL="914389" lvl="1" indent="-457189">
              <a:buFont typeface="Arial" panose="020B0604020202020204" pitchFamily="34" charset="0"/>
              <a:buChar char="•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Proposed mitigation measures</a:t>
            </a:r>
          </a:p>
          <a:p>
            <a:pPr marL="914389" lvl="1" indent="-457189">
              <a:buFont typeface="Arial" panose="020B0604020202020204" pitchFamily="34" charset="0"/>
              <a:buChar char="•"/>
            </a:pPr>
            <a:endParaRPr lang="en-US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Environmental Analysis 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endParaRPr lang="en-US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License Decision </a:t>
            </a:r>
          </a:p>
        </p:txBody>
      </p:sp>
    </p:spTree>
    <p:extLst>
      <p:ext uri="{BB962C8B-B14F-4D97-AF65-F5344CB8AC3E}">
        <p14:creationId xmlns:p14="http://schemas.microsoft.com/office/powerpoint/2010/main" val="3134182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430985"/>
            <a:ext cx="12192000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82400" y="6477000"/>
            <a:ext cx="711200" cy="381000"/>
          </a:xfrm>
        </p:spPr>
        <p:txBody>
          <a:bodyPr>
            <a:normAutofit/>
          </a:bodyPr>
          <a:lstStyle/>
          <a:p>
            <a:fld id="{A3F7CB7D-F184-43C7-B6FD-03D728E1BBFF}" type="slidenum">
              <a:rPr lang="en-US" sz="1600"/>
              <a:pPr/>
              <a:t>9</a:t>
            </a:fld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90501"/>
            <a:ext cx="12192000" cy="903817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Nuyakuk Hydroelectric Project – Timeline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933343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787400" y="933343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11573" y="1318251"/>
            <a:ext cx="1188042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October 2019</a:t>
            </a: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: Notice of Intent and Pre-Application Document</a:t>
            </a:r>
          </a:p>
          <a:p>
            <a:endParaRPr lang="en-US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November 2019</a:t>
            </a: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: FERC initiates scoping (single scoping meeting in Anchorage)</a:t>
            </a:r>
          </a:p>
          <a:p>
            <a:endParaRPr lang="en-US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March 2020</a:t>
            </a: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: Proposed Study Plan (two virtual Study Plan meetings)</a:t>
            </a:r>
          </a:p>
          <a:p>
            <a:endParaRPr lang="en-US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June 2020</a:t>
            </a: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: Request to place process in abeyance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endParaRPr lang="en-US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March 2022</a:t>
            </a: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: Updated Proposed Study plan and request to reinitiate process</a:t>
            </a:r>
          </a:p>
        </p:txBody>
      </p:sp>
    </p:spTree>
    <p:extLst>
      <p:ext uri="{BB962C8B-B14F-4D97-AF65-F5344CB8AC3E}">
        <p14:creationId xmlns:p14="http://schemas.microsoft.com/office/powerpoint/2010/main" val="3305081882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2469</TotalTime>
  <Words>1305</Words>
  <Application>Microsoft Office PowerPoint</Application>
  <PresentationFormat>Widescreen</PresentationFormat>
  <Paragraphs>167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Corbel</vt:lpstr>
      <vt:lpstr>Wingdings 2</vt:lpstr>
      <vt:lpstr>Frame</vt:lpstr>
      <vt:lpstr>Federal Energy Regulatory Commission’s  Integrated Licensing Process</vt:lpstr>
      <vt:lpstr>Federal Energy Regulatory Commission (FERC)</vt:lpstr>
      <vt:lpstr>Integrated Licensing Process (ILP)</vt:lpstr>
      <vt:lpstr>PowerPoint Presentation</vt:lpstr>
      <vt:lpstr>Pre-Filing Activities</vt:lpstr>
      <vt:lpstr>Pre-Filing Activities (cont.)</vt:lpstr>
      <vt:lpstr>Pre-Filing Activities (cont.)</vt:lpstr>
      <vt:lpstr>Post-Filing Activities</vt:lpstr>
      <vt:lpstr>Nuyakuk Hydroelectric Project – Timeline </vt:lpstr>
      <vt:lpstr>Nuyakuk Hydroelectric Project – Timeline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Condon</dc:creator>
  <cp:lastModifiedBy>Megan Condon</cp:lastModifiedBy>
  <cp:revision>64</cp:revision>
  <dcterms:created xsi:type="dcterms:W3CDTF">2022-03-12T00:03:33Z</dcterms:created>
  <dcterms:modified xsi:type="dcterms:W3CDTF">2022-08-24T00:16:59Z</dcterms:modified>
</cp:coreProperties>
</file>