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84" r:id="rId4"/>
    <p:sldId id="262" r:id="rId5"/>
    <p:sldId id="268" r:id="rId6"/>
    <p:sldId id="276" r:id="rId7"/>
    <p:sldId id="275" r:id="rId8"/>
    <p:sldId id="286" r:id="rId9"/>
    <p:sldId id="280" r:id="rId10"/>
    <p:sldId id="285" r:id="rId11"/>
    <p:sldId id="261" r:id="rId12"/>
    <p:sldId id="260" r:id="rId13"/>
    <p:sldId id="277" r:id="rId14"/>
    <p:sldId id="282" r:id="rId15"/>
    <p:sldId id="281" r:id="rId16"/>
    <p:sldId id="283" r:id="rId17"/>
    <p:sldId id="258" r:id="rId18"/>
    <p:sldId id="270" r:id="rId19"/>
    <p:sldId id="269" r:id="rId20"/>
    <p:sldId id="271" r:id="rId21"/>
    <p:sldId id="265"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85634" autoAdjust="0"/>
  </p:normalViewPr>
  <p:slideViewPr>
    <p:cSldViewPr snapToGrid="0">
      <p:cViewPr varScale="1">
        <p:scale>
          <a:sx n="64" d="100"/>
          <a:sy n="64" d="100"/>
        </p:scale>
        <p:origin x="533" y="62"/>
      </p:cViewPr>
      <p:guideLst/>
    </p:cSldViewPr>
  </p:slideViewPr>
  <p:outlineViewPr>
    <p:cViewPr>
      <p:scale>
        <a:sx n="33" d="100"/>
        <a:sy n="33" d="100"/>
      </p:scale>
      <p:origin x="0" y="-23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8CCAF-53B8-42B2-ADDE-158E4A81F24B}"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CA88F-CDB7-411E-96C2-B9E8B973A95D}" type="slidenum">
              <a:rPr lang="en-US" smtClean="0"/>
              <a:t>‹#›</a:t>
            </a:fld>
            <a:endParaRPr lang="en-US"/>
          </a:p>
        </p:txBody>
      </p:sp>
    </p:spTree>
    <p:extLst>
      <p:ext uri="{BB962C8B-B14F-4D97-AF65-F5344CB8AC3E}">
        <p14:creationId xmlns:p14="http://schemas.microsoft.com/office/powerpoint/2010/main" val="161378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human beings. We are survivors. Moment</a:t>
            </a:r>
            <a:r>
              <a:rPr lang="en-US" baseline="0" dirty="0"/>
              <a:t> of silence of those we lost.  We uplift the memory of those who we lost and we do this work so that we don’t lose any more of our people.  Why do we need to know this – We need to understand why we need to make changes to heal our people. </a:t>
            </a:r>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2</a:t>
            </a:fld>
            <a:endParaRPr lang="en-US"/>
          </a:p>
        </p:txBody>
      </p:sp>
    </p:spTree>
    <p:extLst>
      <p:ext uri="{BB962C8B-B14F-4D97-AF65-F5344CB8AC3E}">
        <p14:creationId xmlns:p14="http://schemas.microsoft.com/office/powerpoint/2010/main" val="323209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15</a:t>
            </a:fld>
            <a:endParaRPr lang="en-US"/>
          </a:p>
        </p:txBody>
      </p:sp>
    </p:spTree>
    <p:extLst>
      <p:ext uri="{BB962C8B-B14F-4D97-AF65-F5344CB8AC3E}">
        <p14:creationId xmlns:p14="http://schemas.microsoft.com/office/powerpoint/2010/main" val="327247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18</a:t>
            </a:fld>
            <a:endParaRPr lang="en-US"/>
          </a:p>
        </p:txBody>
      </p:sp>
    </p:spTree>
    <p:extLst>
      <p:ext uri="{BB962C8B-B14F-4D97-AF65-F5344CB8AC3E}">
        <p14:creationId xmlns:p14="http://schemas.microsoft.com/office/powerpoint/2010/main" val="132199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19</a:t>
            </a:fld>
            <a:endParaRPr lang="en-US"/>
          </a:p>
        </p:txBody>
      </p:sp>
    </p:spTree>
    <p:extLst>
      <p:ext uri="{BB962C8B-B14F-4D97-AF65-F5344CB8AC3E}">
        <p14:creationId xmlns:p14="http://schemas.microsoft.com/office/powerpoint/2010/main" val="278506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20</a:t>
            </a:fld>
            <a:endParaRPr lang="en-US"/>
          </a:p>
        </p:txBody>
      </p:sp>
    </p:spTree>
    <p:extLst>
      <p:ext uri="{BB962C8B-B14F-4D97-AF65-F5344CB8AC3E}">
        <p14:creationId xmlns:p14="http://schemas.microsoft.com/office/powerpoint/2010/main" val="168421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Collateral Consequences of Intersectional</a:t>
            </a:r>
            <a:r>
              <a:rPr lang="en-US" baseline="0" dirty="0"/>
              <a:t> Systemic Discrimination and Racism.  Equity is both a process and an outcome.  We center the experiences of those affected in everything we do.</a:t>
            </a:r>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21</a:t>
            </a:fld>
            <a:endParaRPr lang="en-US"/>
          </a:p>
        </p:txBody>
      </p:sp>
    </p:spTree>
    <p:extLst>
      <p:ext uri="{BB962C8B-B14F-4D97-AF65-F5344CB8AC3E}">
        <p14:creationId xmlns:p14="http://schemas.microsoft.com/office/powerpoint/2010/main" val="162789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Each One</a:t>
            </a:r>
            <a:r>
              <a:rPr lang="en-US" baseline="0" dirty="0"/>
              <a:t> of Us To an Ask.  Connect asks to strategic plan.  Pathways for professional development. </a:t>
            </a:r>
            <a:r>
              <a:rPr lang="en-US" baseline="0" dirty="0" err="1"/>
              <a:t>Stevi’s</a:t>
            </a:r>
            <a:r>
              <a:rPr lang="en-US" baseline="0" dirty="0"/>
              <a:t> Story</a:t>
            </a:r>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22</a:t>
            </a:fld>
            <a:endParaRPr lang="en-US"/>
          </a:p>
        </p:txBody>
      </p:sp>
    </p:spTree>
    <p:extLst>
      <p:ext uri="{BB962C8B-B14F-4D97-AF65-F5344CB8AC3E}">
        <p14:creationId xmlns:p14="http://schemas.microsoft.com/office/powerpoint/2010/main" val="3679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Moment of silence for those we have lost. Ask Board Members to do a visualization of hope for someone they love who is struggling</a:t>
            </a:r>
          </a:p>
        </p:txBody>
      </p:sp>
      <p:sp>
        <p:nvSpPr>
          <p:cNvPr id="4" name="Slide Number Placeholder 3"/>
          <p:cNvSpPr>
            <a:spLocks noGrp="1"/>
          </p:cNvSpPr>
          <p:nvPr>
            <p:ph type="sldNum" sz="quarter" idx="5"/>
          </p:nvPr>
        </p:nvSpPr>
        <p:spPr/>
        <p:txBody>
          <a:bodyPr/>
          <a:lstStyle/>
          <a:p>
            <a:fld id="{777CA88F-CDB7-411E-96C2-B9E8B973A95D}" type="slidenum">
              <a:rPr lang="en-US" smtClean="0"/>
              <a:t>23</a:t>
            </a:fld>
            <a:endParaRPr lang="en-US"/>
          </a:p>
        </p:txBody>
      </p:sp>
    </p:spTree>
    <p:extLst>
      <p:ext uri="{BB962C8B-B14F-4D97-AF65-F5344CB8AC3E}">
        <p14:creationId xmlns:p14="http://schemas.microsoft.com/office/powerpoint/2010/main" val="421134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Amber Introduce Tiffany</a:t>
            </a:r>
          </a:p>
          <a:p>
            <a:r>
              <a:rPr lang="en-US" dirty="0"/>
              <a:t>Tiffany Introduce Christina </a:t>
            </a:r>
          </a:p>
          <a:p>
            <a:r>
              <a:rPr lang="en-US" dirty="0"/>
              <a:t>Christina Introduce Amber </a:t>
            </a:r>
          </a:p>
        </p:txBody>
      </p:sp>
      <p:sp>
        <p:nvSpPr>
          <p:cNvPr id="4" name="Slide Number Placeholder 3"/>
          <p:cNvSpPr>
            <a:spLocks noGrp="1"/>
          </p:cNvSpPr>
          <p:nvPr>
            <p:ph type="sldNum" sz="quarter" idx="5"/>
          </p:nvPr>
        </p:nvSpPr>
        <p:spPr/>
        <p:txBody>
          <a:bodyPr/>
          <a:lstStyle/>
          <a:p>
            <a:fld id="{777CA88F-CDB7-411E-96C2-B9E8B973A95D}" type="slidenum">
              <a:rPr lang="en-US" smtClean="0"/>
              <a:t>3</a:t>
            </a:fld>
            <a:endParaRPr lang="en-US"/>
          </a:p>
        </p:txBody>
      </p:sp>
    </p:spTree>
    <p:extLst>
      <p:ext uri="{BB962C8B-B14F-4D97-AF65-F5344CB8AC3E}">
        <p14:creationId xmlns:p14="http://schemas.microsoft.com/office/powerpoint/2010/main" val="160114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how it would feel to be inside this circle.  Nothing came in or out of this circle without our men knowing about it.  </a:t>
            </a:r>
          </a:p>
        </p:txBody>
      </p:sp>
      <p:sp>
        <p:nvSpPr>
          <p:cNvPr id="4" name="Slide Number Placeholder 3"/>
          <p:cNvSpPr>
            <a:spLocks noGrp="1"/>
          </p:cNvSpPr>
          <p:nvPr>
            <p:ph type="sldNum" sz="quarter" idx="5"/>
          </p:nvPr>
        </p:nvSpPr>
        <p:spPr/>
        <p:txBody>
          <a:bodyPr/>
          <a:lstStyle/>
          <a:p>
            <a:fld id="{777CA88F-CDB7-411E-96C2-B9E8B973A95D}" type="slidenum">
              <a:rPr lang="en-US" smtClean="0"/>
              <a:t>4</a:t>
            </a:fld>
            <a:endParaRPr lang="en-US"/>
          </a:p>
        </p:txBody>
      </p:sp>
    </p:spTree>
    <p:extLst>
      <p:ext uri="{BB962C8B-B14F-4D97-AF65-F5344CB8AC3E}">
        <p14:creationId xmlns:p14="http://schemas.microsoft.com/office/powerpoint/2010/main" val="35337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other words in our region for how to live healthy, but this word is very old.  When the Kuskokwim elders worked with Rose </a:t>
            </a:r>
            <a:r>
              <a:rPr lang="en-US" dirty="0" err="1"/>
              <a:t>Domnick</a:t>
            </a:r>
            <a:r>
              <a:rPr lang="en-US" dirty="0"/>
              <a:t> to develop the </a:t>
            </a:r>
            <a:r>
              <a:rPr lang="en-US" dirty="0" err="1"/>
              <a:t>Calricaraq</a:t>
            </a:r>
            <a:r>
              <a:rPr lang="en-US" dirty="0"/>
              <a:t> program, they said that these teachings are a gift from creator so that we can live good lives.  All of our indigenous cultures have similar teachings about how to live healthy.  They had to heal from the pain of being told our traditional teachings were evil and a lot of them had not used this word or heard it spoken since they were young children.  </a:t>
            </a:r>
          </a:p>
        </p:txBody>
      </p:sp>
      <p:sp>
        <p:nvSpPr>
          <p:cNvPr id="4" name="Slide Number Placeholder 3"/>
          <p:cNvSpPr>
            <a:spLocks noGrp="1"/>
          </p:cNvSpPr>
          <p:nvPr>
            <p:ph type="sldNum" sz="quarter" idx="5"/>
          </p:nvPr>
        </p:nvSpPr>
        <p:spPr/>
        <p:txBody>
          <a:bodyPr/>
          <a:lstStyle/>
          <a:p>
            <a:fld id="{777CA88F-CDB7-411E-96C2-B9E8B973A95D}" type="slidenum">
              <a:rPr lang="en-US" smtClean="0"/>
              <a:t>5</a:t>
            </a:fld>
            <a:endParaRPr lang="en-US"/>
          </a:p>
        </p:txBody>
      </p:sp>
    </p:spTree>
    <p:extLst>
      <p:ext uri="{BB962C8B-B14F-4D97-AF65-F5344CB8AC3E}">
        <p14:creationId xmlns:p14="http://schemas.microsoft.com/office/powerpoint/2010/main" val="385538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a:t>
            </a:r>
          </a:p>
          <a:p>
            <a:endParaRPr lang="en-US" dirty="0"/>
          </a:p>
          <a:p>
            <a:r>
              <a:rPr lang="en-US" dirty="0"/>
              <a:t>We are grateful to all of the people who kept speaking our languages, telling our stories and teaching our dances so that we have them to share with future generations. </a:t>
            </a:r>
          </a:p>
        </p:txBody>
      </p:sp>
      <p:sp>
        <p:nvSpPr>
          <p:cNvPr id="4" name="Slide Number Placeholder 3"/>
          <p:cNvSpPr>
            <a:spLocks noGrp="1"/>
          </p:cNvSpPr>
          <p:nvPr>
            <p:ph type="sldNum" sz="quarter" idx="5"/>
          </p:nvPr>
        </p:nvSpPr>
        <p:spPr/>
        <p:txBody>
          <a:bodyPr/>
          <a:lstStyle/>
          <a:p>
            <a:fld id="{777CA88F-CDB7-411E-96C2-B9E8B973A95D}" type="slidenum">
              <a:rPr lang="en-US" smtClean="0"/>
              <a:t>6</a:t>
            </a:fld>
            <a:endParaRPr lang="en-US"/>
          </a:p>
        </p:txBody>
      </p:sp>
    </p:spTree>
    <p:extLst>
      <p:ext uri="{BB962C8B-B14F-4D97-AF65-F5344CB8AC3E}">
        <p14:creationId xmlns:p14="http://schemas.microsoft.com/office/powerpoint/2010/main" val="137130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7</a:t>
            </a:fld>
            <a:endParaRPr lang="en-US"/>
          </a:p>
        </p:txBody>
      </p:sp>
    </p:spTree>
    <p:extLst>
      <p:ext uri="{BB962C8B-B14F-4D97-AF65-F5344CB8AC3E}">
        <p14:creationId xmlns:p14="http://schemas.microsoft.com/office/powerpoint/2010/main" val="6096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Discovery being a synonym for domination.  The people who became known as the founding fathers believed that God meant for them to take the land.  The reason they believed that is because of the premise that native people were sub-human.  Native were forced to accept Christendom, but would never become fully human within this system.  This system persists in US government policy and the legal system.</a:t>
            </a:r>
          </a:p>
          <a:p>
            <a:endParaRPr lang="en-US" dirty="0"/>
          </a:p>
          <a:p>
            <a:r>
              <a:rPr lang="en-US" dirty="0"/>
              <a:t>John O Sullivan came up with the term Manifest Destiny and </a:t>
            </a:r>
          </a:p>
        </p:txBody>
      </p:sp>
      <p:sp>
        <p:nvSpPr>
          <p:cNvPr id="4" name="Slide Number Placeholder 3"/>
          <p:cNvSpPr>
            <a:spLocks noGrp="1"/>
          </p:cNvSpPr>
          <p:nvPr>
            <p:ph type="sldNum" sz="quarter" idx="5"/>
          </p:nvPr>
        </p:nvSpPr>
        <p:spPr/>
        <p:txBody>
          <a:bodyPr/>
          <a:lstStyle/>
          <a:p>
            <a:fld id="{777CA88F-CDB7-411E-96C2-B9E8B973A95D}" type="slidenum">
              <a:rPr lang="en-US" smtClean="0"/>
              <a:t>8</a:t>
            </a:fld>
            <a:endParaRPr lang="en-US"/>
          </a:p>
        </p:txBody>
      </p:sp>
    </p:spTree>
    <p:extLst>
      <p:ext uri="{BB962C8B-B14F-4D97-AF65-F5344CB8AC3E}">
        <p14:creationId xmlns:p14="http://schemas.microsoft.com/office/powerpoint/2010/main" val="232997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hospital originated in colonial trauma.  In order to care for our people, we are responsible for looking at how this persists and then take actions wherever we can to change it. </a:t>
            </a:r>
          </a:p>
        </p:txBody>
      </p:sp>
      <p:sp>
        <p:nvSpPr>
          <p:cNvPr id="4" name="Slide Number Placeholder 3"/>
          <p:cNvSpPr>
            <a:spLocks noGrp="1"/>
          </p:cNvSpPr>
          <p:nvPr>
            <p:ph type="sldNum" sz="quarter" idx="5"/>
          </p:nvPr>
        </p:nvSpPr>
        <p:spPr/>
        <p:txBody>
          <a:bodyPr/>
          <a:lstStyle/>
          <a:p>
            <a:fld id="{777CA88F-CDB7-411E-96C2-B9E8B973A95D}" type="slidenum">
              <a:rPr lang="en-US" smtClean="0"/>
              <a:t>9</a:t>
            </a:fld>
            <a:endParaRPr lang="en-US"/>
          </a:p>
        </p:txBody>
      </p:sp>
    </p:spTree>
    <p:extLst>
      <p:ext uri="{BB962C8B-B14F-4D97-AF65-F5344CB8AC3E}">
        <p14:creationId xmlns:p14="http://schemas.microsoft.com/office/powerpoint/2010/main" val="135583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CA88F-CDB7-411E-96C2-B9E8B973A95D}" type="slidenum">
              <a:rPr lang="en-US" smtClean="0"/>
              <a:t>13</a:t>
            </a:fld>
            <a:endParaRPr lang="en-US"/>
          </a:p>
        </p:txBody>
      </p:sp>
    </p:spTree>
    <p:extLst>
      <p:ext uri="{BB962C8B-B14F-4D97-AF65-F5344CB8AC3E}">
        <p14:creationId xmlns:p14="http://schemas.microsoft.com/office/powerpoint/2010/main" val="144986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38B7-0857-2636-D69C-D36FF8B0754B}"/>
              </a:ext>
            </a:extLst>
          </p:cNvPr>
          <p:cNvSpPr>
            <a:spLocks noGrp="1"/>
          </p:cNvSpPr>
          <p:nvPr>
            <p:ph type="ctrTitle"/>
          </p:nvPr>
        </p:nvSpPr>
        <p:spPr>
          <a:xfrm>
            <a:off x="1649657" y="1021538"/>
            <a:ext cx="8361229" cy="2098226"/>
          </a:xfrm>
        </p:spPr>
        <p:txBody>
          <a:bodyPr/>
          <a:lstStyle/>
          <a:p>
            <a:r>
              <a:rPr lang="en-US" sz="9600" b="1" dirty="0"/>
              <a:t>Why We Hurt</a:t>
            </a:r>
          </a:p>
        </p:txBody>
      </p:sp>
      <p:sp>
        <p:nvSpPr>
          <p:cNvPr id="3" name="Subtitle 2">
            <a:extLst>
              <a:ext uri="{FF2B5EF4-FFF2-40B4-BE49-F238E27FC236}">
                <a16:creationId xmlns:a16="http://schemas.microsoft.com/office/drawing/2014/main" id="{68C5DDF8-C2EA-46FD-51D5-FE5A79852722}"/>
              </a:ext>
            </a:extLst>
          </p:cNvPr>
          <p:cNvSpPr>
            <a:spLocks noGrp="1"/>
          </p:cNvSpPr>
          <p:nvPr>
            <p:ph type="subTitle" idx="1"/>
          </p:nvPr>
        </p:nvSpPr>
        <p:spPr>
          <a:xfrm>
            <a:off x="1391264" y="3195119"/>
            <a:ext cx="9522541" cy="1081914"/>
          </a:xfrm>
        </p:spPr>
        <p:txBody>
          <a:bodyPr>
            <a:noAutofit/>
          </a:bodyPr>
          <a:lstStyle/>
          <a:p>
            <a:r>
              <a:rPr lang="en-US" sz="3200"/>
              <a:t>The </a:t>
            </a:r>
            <a:r>
              <a:rPr lang="en-US" sz="3200" dirty="0"/>
              <a:t>Ongoing Impact Of Historical Trauma In Bristol Bay </a:t>
            </a:r>
          </a:p>
          <a:p>
            <a:r>
              <a:rPr lang="en-US" sz="3200" dirty="0"/>
              <a:t>&amp; </a:t>
            </a:r>
          </a:p>
          <a:p>
            <a:r>
              <a:rPr lang="en-US" sz="3200" dirty="0"/>
              <a:t>Community Solutions for The Next 500 Generations</a:t>
            </a:r>
          </a:p>
        </p:txBody>
      </p:sp>
    </p:spTree>
    <p:extLst>
      <p:ext uri="{BB962C8B-B14F-4D97-AF65-F5344CB8AC3E}">
        <p14:creationId xmlns:p14="http://schemas.microsoft.com/office/powerpoint/2010/main" val="412324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245-6010-466E-1A5F-EA90D82AB177}"/>
              </a:ext>
            </a:extLst>
          </p:cNvPr>
          <p:cNvSpPr>
            <a:spLocks noGrp="1"/>
          </p:cNvSpPr>
          <p:nvPr>
            <p:ph type="title"/>
          </p:nvPr>
        </p:nvSpPr>
        <p:spPr/>
        <p:txBody>
          <a:bodyPr/>
          <a:lstStyle/>
          <a:p>
            <a:pPr algn="ctr"/>
            <a:r>
              <a:rPr lang="en-US" dirty="0"/>
              <a:t>TRAUMA RESPONSE WARNING</a:t>
            </a:r>
            <a:br>
              <a:rPr lang="en-US" dirty="0"/>
            </a:br>
            <a:endParaRPr lang="en-US" dirty="0"/>
          </a:p>
        </p:txBody>
      </p:sp>
      <p:pic>
        <p:nvPicPr>
          <p:cNvPr id="5" name="Graphic 4" descr="Warning with solid fill">
            <a:extLst>
              <a:ext uri="{FF2B5EF4-FFF2-40B4-BE49-F238E27FC236}">
                <a16:creationId xmlns:a16="http://schemas.microsoft.com/office/drawing/2014/main" id="{39F1102A-632A-9CC4-AADA-41FEE88C44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9919" y="1996923"/>
            <a:ext cx="4635590" cy="4635590"/>
          </a:xfrm>
          <a:prstGeom prst="rect">
            <a:avLst/>
          </a:prstGeom>
        </p:spPr>
      </p:pic>
    </p:spTree>
    <p:extLst>
      <p:ext uri="{BB962C8B-B14F-4D97-AF65-F5344CB8AC3E}">
        <p14:creationId xmlns:p14="http://schemas.microsoft.com/office/powerpoint/2010/main" val="366691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C70A-DA2A-7274-5B10-2826D5A37145}"/>
              </a:ext>
            </a:extLst>
          </p:cNvPr>
          <p:cNvSpPr>
            <a:spLocks noGrp="1"/>
          </p:cNvSpPr>
          <p:nvPr>
            <p:ph type="title"/>
          </p:nvPr>
        </p:nvSpPr>
        <p:spPr>
          <a:xfrm>
            <a:off x="1029812" y="127819"/>
            <a:ext cx="10487275" cy="2043881"/>
          </a:xfrm>
        </p:spPr>
        <p:txBody>
          <a:bodyPr>
            <a:normAutofit/>
          </a:bodyPr>
          <a:lstStyle/>
          <a:p>
            <a:r>
              <a:rPr lang="en-US" dirty="0"/>
              <a:t>VIOLENCE IS A LEARNED BEHAVIOR 	</a:t>
            </a:r>
          </a:p>
        </p:txBody>
      </p:sp>
      <p:sp>
        <p:nvSpPr>
          <p:cNvPr id="2055" name="Rectangle 2054">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Father Endal in front of school, 1956">
            <a:extLst>
              <a:ext uri="{FF2B5EF4-FFF2-40B4-BE49-F238E27FC236}">
                <a16:creationId xmlns:a16="http://schemas.microsoft.com/office/drawing/2014/main" id="{13995C1C-9A4E-3A4F-4A7A-A17C3FF729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322" y="992554"/>
            <a:ext cx="3581587" cy="524774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DF3C122-7A90-41ED-7A23-B6FC01AC1D1E}"/>
              </a:ext>
            </a:extLst>
          </p:cNvPr>
          <p:cNvSpPr>
            <a:spLocks noGrp="1"/>
          </p:cNvSpPr>
          <p:nvPr>
            <p:ph idx="1"/>
          </p:nvPr>
        </p:nvSpPr>
        <p:spPr>
          <a:xfrm>
            <a:off x="4611399" y="845574"/>
            <a:ext cx="7511775" cy="3979606"/>
          </a:xfrm>
        </p:spPr>
        <p:txBody>
          <a:bodyPr>
            <a:noAutofit/>
          </a:bodyPr>
          <a:lstStyle/>
          <a:p>
            <a:r>
              <a:rPr lang="en-US" sz="2400" dirty="0"/>
              <a:t>Violence is a learned behavior passed down in families in our region over the last 200-300 years </a:t>
            </a:r>
          </a:p>
          <a:p>
            <a:r>
              <a:rPr lang="en-US" sz="2400" dirty="0"/>
              <a:t>Settlers/Colonizers were our first abusers </a:t>
            </a:r>
          </a:p>
          <a:p>
            <a:r>
              <a:rPr lang="en-US" sz="2400" dirty="0"/>
              <a:t>Western culture does not honor the environment, women, children, elders, differently abled or </a:t>
            </a:r>
            <a:r>
              <a:rPr lang="en-US" sz="2400" dirty="0" err="1"/>
              <a:t>lgbtq+</a:t>
            </a:r>
            <a:r>
              <a:rPr lang="en-US" sz="2400" dirty="0"/>
              <a:t> people, community orientation, or our original spiritual practices</a:t>
            </a:r>
          </a:p>
          <a:p>
            <a:r>
              <a:rPr lang="en-US" sz="2400" dirty="0"/>
              <a:t>There were no words for rape or child abuse in </a:t>
            </a:r>
            <a:r>
              <a:rPr lang="en-US" sz="2400" dirty="0" err="1"/>
              <a:t>Yugtun</a:t>
            </a:r>
            <a:r>
              <a:rPr lang="en-US" sz="2400" dirty="0"/>
              <a:t> before contact</a:t>
            </a:r>
          </a:p>
          <a:p>
            <a:r>
              <a:rPr lang="en-US" sz="2400" dirty="0"/>
              <a:t>Sexual violence, racism and adverse childhood experiences cause high rates of substance use disorder, suicide, eating disorder, cancer, diabetes, heart disease, depression, anxiety and incarceration</a:t>
            </a:r>
          </a:p>
          <a:p>
            <a:r>
              <a:rPr lang="en-US" sz="2400" dirty="0"/>
              <a:t>We were healthy for 10,000+ years before contact</a:t>
            </a:r>
          </a:p>
          <a:p>
            <a:endParaRPr lang="en-US" sz="2400" dirty="0"/>
          </a:p>
          <a:p>
            <a:endParaRPr lang="en-US" sz="2400" dirty="0"/>
          </a:p>
          <a:p>
            <a:endParaRPr lang="en-US" sz="2400" dirty="0"/>
          </a:p>
        </p:txBody>
      </p:sp>
      <p:sp>
        <p:nvSpPr>
          <p:cNvPr id="4" name="Oval 3">
            <a:extLst>
              <a:ext uri="{FF2B5EF4-FFF2-40B4-BE49-F238E27FC236}">
                <a16:creationId xmlns:a16="http://schemas.microsoft.com/office/drawing/2014/main" id="{F34CC86D-5A12-96AC-AEF9-EB45430735FF}"/>
              </a:ext>
            </a:extLst>
          </p:cNvPr>
          <p:cNvSpPr/>
          <p:nvPr/>
        </p:nvSpPr>
        <p:spPr>
          <a:xfrm>
            <a:off x="1920954" y="2448232"/>
            <a:ext cx="599768" cy="588203"/>
          </a:xfrm>
          <a:prstGeom prst="ellipse">
            <a:avLst/>
          </a:prstGeom>
          <a:solidFill>
            <a:schemeClr val="tx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24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D738F9-E83F-0D72-8DCD-5FE2914E7473}"/>
              </a:ext>
            </a:extLst>
          </p:cNvPr>
          <p:cNvPicPr>
            <a:picLocks noChangeAspect="1"/>
          </p:cNvPicPr>
          <p:nvPr/>
        </p:nvPicPr>
        <p:blipFill rotWithShape="1">
          <a:blip r:embed="rId2">
            <a:alphaModFix amt="35000"/>
          </a:blip>
          <a:srcRect t="23925" r="-1" b="37122"/>
          <a:stretch/>
        </p:blipFill>
        <p:spPr>
          <a:xfrm>
            <a:off x="-1" y="10"/>
            <a:ext cx="12192001" cy="6857990"/>
          </a:xfrm>
          <a:prstGeom prst="rect">
            <a:avLst/>
          </a:prstGeom>
        </p:spPr>
      </p:pic>
      <p:sp>
        <p:nvSpPr>
          <p:cNvPr id="2" name="Title 1">
            <a:extLst>
              <a:ext uri="{FF2B5EF4-FFF2-40B4-BE49-F238E27FC236}">
                <a16:creationId xmlns:a16="http://schemas.microsoft.com/office/drawing/2014/main" id="{B4335F8B-329D-95FE-21D6-4B0024A05EAF}"/>
              </a:ext>
            </a:extLst>
          </p:cNvPr>
          <p:cNvSpPr>
            <a:spLocks noGrp="1"/>
          </p:cNvSpPr>
          <p:nvPr>
            <p:ph type="title"/>
          </p:nvPr>
        </p:nvSpPr>
        <p:spPr>
          <a:xfrm>
            <a:off x="245804" y="86033"/>
            <a:ext cx="11700389" cy="1485900"/>
          </a:xfrm>
        </p:spPr>
        <p:txBody>
          <a:bodyPr>
            <a:normAutofit/>
          </a:bodyPr>
          <a:lstStyle/>
          <a:p>
            <a:pPr algn="ctr"/>
            <a:r>
              <a:rPr lang="en-US" dirty="0">
                <a:solidFill>
                  <a:schemeClr val="tx1"/>
                </a:solidFill>
              </a:rPr>
              <a:t>COLONIZATION IS UNNATURAL </a:t>
            </a:r>
          </a:p>
        </p:txBody>
      </p:sp>
      <p:sp>
        <p:nvSpPr>
          <p:cNvPr id="3" name="Content Placeholder 2">
            <a:extLst>
              <a:ext uri="{FF2B5EF4-FFF2-40B4-BE49-F238E27FC236}">
                <a16:creationId xmlns:a16="http://schemas.microsoft.com/office/drawing/2014/main" id="{97F7352E-E001-0522-CE16-7FE6F718126D}"/>
              </a:ext>
            </a:extLst>
          </p:cNvPr>
          <p:cNvSpPr>
            <a:spLocks noGrp="1"/>
          </p:cNvSpPr>
          <p:nvPr>
            <p:ph idx="1"/>
          </p:nvPr>
        </p:nvSpPr>
        <p:spPr>
          <a:xfrm>
            <a:off x="108154" y="828983"/>
            <a:ext cx="11946193" cy="5679972"/>
          </a:xfrm>
        </p:spPr>
        <p:txBody>
          <a:bodyPr>
            <a:noAutofit/>
          </a:bodyPr>
          <a:lstStyle/>
          <a:p>
            <a:r>
              <a:rPr lang="en-US" dirty="0">
                <a:solidFill>
                  <a:schemeClr val="tx1"/>
                </a:solidFill>
              </a:rPr>
              <a:t>They took our bodies – sexual violence as a war tactic, enslavement and trafficking starting with first contact.</a:t>
            </a:r>
          </a:p>
          <a:p>
            <a:r>
              <a:rPr lang="en-US" dirty="0">
                <a:solidFill>
                  <a:schemeClr val="tx1"/>
                </a:solidFill>
              </a:rPr>
              <a:t>They took our land – Land was claimed for the fur and fishing industries without considering traditional land use patterns.  Today, native allotments can be sold to non-native people and are thereby stolen from the next 7 generations of our children, often through poverty- driven coercion. Part of the process of erasure.</a:t>
            </a:r>
          </a:p>
          <a:p>
            <a:r>
              <a:rPr lang="en-US" dirty="0">
                <a:solidFill>
                  <a:schemeClr val="tx1"/>
                </a:solidFill>
              </a:rPr>
              <a:t>Blood Quantum – disrupting our natural ways of being and replacing them with systems of violence that are designed to erase us.</a:t>
            </a:r>
          </a:p>
          <a:p>
            <a:r>
              <a:rPr lang="en-US" dirty="0">
                <a:solidFill>
                  <a:schemeClr val="tx1"/>
                </a:solidFill>
              </a:rPr>
              <a:t>They took our stories – the story they tell about us is not right. They severed the connection between youth and elders in boarding schools so that our oral history and language were not passed down. </a:t>
            </a:r>
          </a:p>
          <a:p>
            <a:r>
              <a:rPr lang="en-US" dirty="0">
                <a:solidFill>
                  <a:schemeClr val="tx1"/>
                </a:solidFill>
              </a:rPr>
              <a:t>They took our ways of parenting – sold it back to us as attachment / gentle parenting.</a:t>
            </a:r>
          </a:p>
          <a:p>
            <a:r>
              <a:rPr lang="en-US" dirty="0">
                <a:solidFill>
                  <a:schemeClr val="tx1"/>
                </a:solidFill>
              </a:rPr>
              <a:t>They took our language – we are charged to attend universities to relearn our language after our parents and grandparents were beaten and humiliated for speaking it.</a:t>
            </a:r>
          </a:p>
          <a:p>
            <a:r>
              <a:rPr lang="en-US" dirty="0">
                <a:solidFill>
                  <a:schemeClr val="tx1"/>
                </a:solidFill>
              </a:rPr>
              <a:t>They took our resources –The state of Alaska Department of Fish and Game does not consider moose or caribou a subsistence food.  We need to ask for permission to feed ourselves.  We apply for competitive grants to fund public health programming that is often not accessible to our rural people.</a:t>
            </a:r>
          </a:p>
        </p:txBody>
      </p:sp>
    </p:spTree>
    <p:extLst>
      <p:ext uri="{BB962C8B-B14F-4D97-AF65-F5344CB8AC3E}">
        <p14:creationId xmlns:p14="http://schemas.microsoft.com/office/powerpoint/2010/main" val="20950882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diagram&#10;&#10;Description automatically generated">
            <a:extLst>
              <a:ext uri="{FF2B5EF4-FFF2-40B4-BE49-F238E27FC236}">
                <a16:creationId xmlns:a16="http://schemas.microsoft.com/office/drawing/2014/main" id="{888A0696-07E9-156E-3E34-6D51F49A236A}"/>
              </a:ext>
            </a:extLst>
          </p:cNvPr>
          <p:cNvPicPr>
            <a:picLocks noGrp="1" noChangeAspect="1"/>
          </p:cNvPicPr>
          <p:nvPr>
            <p:ph idx="1"/>
          </p:nvPr>
        </p:nvPicPr>
        <p:blipFill>
          <a:blip r:embed="rId3"/>
          <a:stretch>
            <a:fillRect/>
          </a:stretch>
        </p:blipFill>
        <p:spPr>
          <a:xfrm>
            <a:off x="365760" y="283869"/>
            <a:ext cx="11119545" cy="6393739"/>
          </a:xfrm>
          <a:prstGeom prst="rect">
            <a:avLst/>
          </a:prstGeom>
        </p:spPr>
      </p:pic>
    </p:spTree>
    <p:extLst>
      <p:ext uri="{BB962C8B-B14F-4D97-AF65-F5344CB8AC3E}">
        <p14:creationId xmlns:p14="http://schemas.microsoft.com/office/powerpoint/2010/main" val="235211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BC5D89E-FE1C-5907-3ACB-4AD9CE9460B9}"/>
              </a:ext>
            </a:extLst>
          </p:cNvPr>
          <p:cNvPicPr>
            <a:picLocks noGrp="1" noChangeAspect="1"/>
          </p:cNvPicPr>
          <p:nvPr>
            <p:ph idx="1"/>
          </p:nvPr>
        </p:nvPicPr>
        <p:blipFill>
          <a:blip r:embed="rId2"/>
          <a:stretch>
            <a:fillRect/>
          </a:stretch>
        </p:blipFill>
        <p:spPr>
          <a:xfrm>
            <a:off x="1220676" y="156697"/>
            <a:ext cx="9750647" cy="6411051"/>
          </a:xfrm>
          <a:prstGeom prst="rect">
            <a:avLst/>
          </a:prstGeom>
        </p:spPr>
      </p:pic>
    </p:spTree>
    <p:extLst>
      <p:ext uri="{BB962C8B-B14F-4D97-AF65-F5344CB8AC3E}">
        <p14:creationId xmlns:p14="http://schemas.microsoft.com/office/powerpoint/2010/main" val="143391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7" name="Rectangle 26">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D581DB2-8C12-9196-F1AD-C17C34DD2AC5}"/>
              </a:ext>
            </a:extLst>
          </p:cNvPr>
          <p:cNvPicPr>
            <a:picLocks noGrp="1" noChangeAspect="1"/>
          </p:cNvPicPr>
          <p:nvPr>
            <p:ph idx="1"/>
          </p:nvPr>
        </p:nvPicPr>
        <p:blipFill rotWithShape="1">
          <a:blip r:embed="rId3"/>
          <a:srcRect l="5561" r="3308" b="44196"/>
          <a:stretch/>
        </p:blipFill>
        <p:spPr>
          <a:xfrm>
            <a:off x="1730478" y="1080232"/>
            <a:ext cx="8830442" cy="3987978"/>
          </a:xfrm>
          <a:prstGeom prst="rect">
            <a:avLst/>
          </a:prstGeom>
        </p:spPr>
      </p:pic>
      <p:pic>
        <p:nvPicPr>
          <p:cNvPr id="2" name="Content Placeholder 4">
            <a:extLst>
              <a:ext uri="{FF2B5EF4-FFF2-40B4-BE49-F238E27FC236}">
                <a16:creationId xmlns:a16="http://schemas.microsoft.com/office/drawing/2014/main" id="{EF049CF4-42F8-193A-906B-E6F115A3CE89}"/>
              </a:ext>
            </a:extLst>
          </p:cNvPr>
          <p:cNvPicPr>
            <a:picLocks noChangeAspect="1"/>
          </p:cNvPicPr>
          <p:nvPr/>
        </p:nvPicPr>
        <p:blipFill rotWithShape="1">
          <a:blip r:embed="rId3"/>
          <a:srcRect t="86509"/>
          <a:stretch/>
        </p:blipFill>
        <p:spPr>
          <a:xfrm>
            <a:off x="3063723" y="5213249"/>
            <a:ext cx="5753021" cy="572425"/>
          </a:xfrm>
          <a:prstGeom prst="rect">
            <a:avLst/>
          </a:prstGeom>
        </p:spPr>
      </p:pic>
    </p:spTree>
    <p:extLst>
      <p:ext uri="{BB962C8B-B14F-4D97-AF65-F5344CB8AC3E}">
        <p14:creationId xmlns:p14="http://schemas.microsoft.com/office/powerpoint/2010/main" val="398484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713-3F53-4888-6E9A-12612DBAA8B1}"/>
              </a:ext>
            </a:extLst>
          </p:cNvPr>
          <p:cNvSpPr>
            <a:spLocks noGrp="1"/>
          </p:cNvSpPr>
          <p:nvPr>
            <p:ph type="title"/>
          </p:nvPr>
        </p:nvSpPr>
        <p:spPr>
          <a:xfrm>
            <a:off x="1371600" y="685799"/>
            <a:ext cx="9601200" cy="1734671"/>
          </a:xfrm>
        </p:spPr>
        <p:txBody>
          <a:bodyPr>
            <a:normAutofit fontScale="90000"/>
          </a:bodyPr>
          <a:lstStyle/>
          <a:p>
            <a:r>
              <a:rPr lang="en-US" sz="4400" dirty="0"/>
              <a:t>WHEN WE DON’T HAVE THE TOOLS OR WORDS TO SAY WHAT WE NEED, OUR BEHAVIORS TELL A STORY FOR US</a:t>
            </a:r>
            <a:endParaRPr lang="en-US" dirty="0"/>
          </a:p>
        </p:txBody>
      </p:sp>
      <p:sp>
        <p:nvSpPr>
          <p:cNvPr id="3" name="Content Placeholder 2">
            <a:extLst>
              <a:ext uri="{FF2B5EF4-FFF2-40B4-BE49-F238E27FC236}">
                <a16:creationId xmlns:a16="http://schemas.microsoft.com/office/drawing/2014/main" id="{0847A0E9-462F-91AE-D30F-91669543A6FC}"/>
              </a:ext>
            </a:extLst>
          </p:cNvPr>
          <p:cNvSpPr>
            <a:spLocks noGrp="1"/>
          </p:cNvSpPr>
          <p:nvPr>
            <p:ph idx="1"/>
          </p:nvPr>
        </p:nvSpPr>
        <p:spPr>
          <a:xfrm>
            <a:off x="1371600" y="2286000"/>
            <a:ext cx="9601200" cy="4099034"/>
          </a:xfrm>
        </p:spPr>
        <p:txBody>
          <a:bodyPr>
            <a:normAutofit/>
          </a:bodyPr>
          <a:lstStyle/>
          <a:p>
            <a:pPr marL="0" indent="0">
              <a:buNone/>
            </a:pPr>
            <a:endParaRPr lang="en-US" sz="2000" dirty="0"/>
          </a:p>
          <a:p>
            <a:pPr marL="0" indent="0">
              <a:buNone/>
            </a:pPr>
            <a:r>
              <a:rPr lang="en-US" sz="2400" dirty="0"/>
              <a:t>We need to: </a:t>
            </a:r>
          </a:p>
          <a:p>
            <a:r>
              <a:rPr lang="en-US" sz="2400" dirty="0"/>
              <a:t> Understand the ways people survive suffering. </a:t>
            </a:r>
          </a:p>
          <a:p>
            <a:r>
              <a:rPr lang="en-US" sz="2400" dirty="0"/>
              <a:t>Validate, normalize, acknowledge, witness, hold (catch people’s words and not let them drop).</a:t>
            </a:r>
          </a:p>
          <a:p>
            <a:r>
              <a:rPr lang="en-US" sz="2400" dirty="0"/>
              <a:t>Recognize that we are responsible for unlearning our beliefs and behaviors that perpetuate harm rooted in historic trauma. </a:t>
            </a:r>
          </a:p>
          <a:p>
            <a:r>
              <a:rPr lang="en-US" sz="2400" dirty="0"/>
              <a:t>Acknowledge how our systems perpetuate abuse and embrace change.</a:t>
            </a:r>
          </a:p>
          <a:p>
            <a:endParaRPr lang="en-US" dirty="0"/>
          </a:p>
        </p:txBody>
      </p:sp>
    </p:spTree>
    <p:extLst>
      <p:ext uri="{BB962C8B-B14F-4D97-AF65-F5344CB8AC3E}">
        <p14:creationId xmlns:p14="http://schemas.microsoft.com/office/powerpoint/2010/main" val="24479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713-3F53-4888-6E9A-12612DBAA8B1}"/>
              </a:ext>
            </a:extLst>
          </p:cNvPr>
          <p:cNvSpPr>
            <a:spLocks noGrp="1"/>
          </p:cNvSpPr>
          <p:nvPr>
            <p:ph type="title"/>
          </p:nvPr>
        </p:nvSpPr>
        <p:spPr>
          <a:xfrm>
            <a:off x="825910" y="115528"/>
            <a:ext cx="11366090" cy="1280653"/>
          </a:xfrm>
        </p:spPr>
        <p:txBody>
          <a:bodyPr>
            <a:normAutofit fontScale="90000"/>
          </a:bodyPr>
          <a:lstStyle/>
          <a:p>
            <a:pPr algn="ctr"/>
            <a:r>
              <a:rPr lang="en-US" dirty="0"/>
              <a:t>NATURAL REACTIONS TO TRAUMA –WAYS WE PROTECT OURSELVES TO SURVIVE</a:t>
            </a:r>
          </a:p>
        </p:txBody>
      </p:sp>
      <p:sp>
        <p:nvSpPr>
          <p:cNvPr id="3" name="Content Placeholder 2">
            <a:extLst>
              <a:ext uri="{FF2B5EF4-FFF2-40B4-BE49-F238E27FC236}">
                <a16:creationId xmlns:a16="http://schemas.microsoft.com/office/drawing/2014/main" id="{0847A0E9-462F-91AE-D30F-91669543A6FC}"/>
              </a:ext>
            </a:extLst>
          </p:cNvPr>
          <p:cNvSpPr>
            <a:spLocks noGrp="1"/>
          </p:cNvSpPr>
          <p:nvPr>
            <p:ph idx="1"/>
          </p:nvPr>
        </p:nvSpPr>
        <p:spPr>
          <a:xfrm>
            <a:off x="825910" y="1379482"/>
            <a:ext cx="11366090" cy="5362989"/>
          </a:xfrm>
        </p:spPr>
        <p:txBody>
          <a:bodyPr>
            <a:noAutofit/>
          </a:bodyPr>
          <a:lstStyle/>
          <a:p>
            <a:pPr marL="0" indent="0">
              <a:buNone/>
            </a:pPr>
            <a:r>
              <a:rPr lang="en-US" dirty="0"/>
              <a:t>We all do the best we can until we know another way. We may mistake survival tactics with behavioral issues. </a:t>
            </a:r>
          </a:p>
          <a:p>
            <a:r>
              <a:rPr lang="en-US" dirty="0"/>
              <a:t>Inability to trust others - </a:t>
            </a:r>
            <a:r>
              <a:rPr lang="en-US" b="1" dirty="0"/>
              <a:t>People have to work harder to earn trust because of lifetime experiences/generations of harm.</a:t>
            </a:r>
          </a:p>
          <a:p>
            <a:r>
              <a:rPr lang="en-US" dirty="0"/>
              <a:t>Assuming responsibility for too much- Damage to traditional community structure prevented those reciprocal family systems from functioning.  Caused by lack of connection to community and culture.</a:t>
            </a:r>
            <a:r>
              <a:rPr lang="en-US" b="1" dirty="0"/>
              <a:t> Being afraid to depend on others – We couldn’t depend on others because they were experiencing their own trauma.</a:t>
            </a:r>
            <a:r>
              <a:rPr lang="en-US" dirty="0"/>
              <a:t>  Assimilating to a culture rooted in power and control.  </a:t>
            </a:r>
          </a:p>
          <a:p>
            <a:r>
              <a:rPr lang="en-US" dirty="0"/>
              <a:t>A burning need to be in control – </a:t>
            </a:r>
            <a:r>
              <a:rPr lang="en-US" b="1" dirty="0"/>
              <a:t>The brain’s protection against feelings of powerlessness </a:t>
            </a:r>
            <a:r>
              <a:rPr lang="en-US" dirty="0"/>
              <a:t>associated with harm. </a:t>
            </a:r>
          </a:p>
          <a:p>
            <a:r>
              <a:rPr lang="en-US" dirty="0"/>
              <a:t>Denying problems – </a:t>
            </a:r>
            <a:r>
              <a:rPr lang="en-US" b="1" dirty="0"/>
              <a:t>The brain and body’s subconscious inability to acknowledge and process an individuals own suffering </a:t>
            </a:r>
            <a:r>
              <a:rPr lang="en-US" dirty="0"/>
              <a:t>because of a lack of resources and support. Implications in relationships: If I can’t acknowledge my own, I can’t see it for other people either.  Brain may preserve primary relationships – my mother/father/auntie/uncle/grandparent caused trauma, but they were also someone I has a secure attachment with.  The brain subconsciously preserves that attachment for survival. </a:t>
            </a:r>
          </a:p>
          <a:p>
            <a:endParaRPr lang="en-US" dirty="0"/>
          </a:p>
        </p:txBody>
      </p:sp>
      <p:sp>
        <p:nvSpPr>
          <p:cNvPr id="5" name="TextBox 4">
            <a:extLst>
              <a:ext uri="{FF2B5EF4-FFF2-40B4-BE49-F238E27FC236}">
                <a16:creationId xmlns:a16="http://schemas.microsoft.com/office/drawing/2014/main" id="{1C3D16C8-39B2-F086-E117-CA69F71EBBDD}"/>
              </a:ext>
            </a:extLst>
          </p:cNvPr>
          <p:cNvSpPr txBox="1"/>
          <p:nvPr/>
        </p:nvSpPr>
        <p:spPr>
          <a:xfrm>
            <a:off x="4334579" y="6596390"/>
            <a:ext cx="9453283" cy="261610"/>
          </a:xfrm>
          <a:prstGeom prst="rect">
            <a:avLst/>
          </a:prstGeom>
          <a:noFill/>
        </p:spPr>
        <p:txBody>
          <a:bodyPr wrap="square" rtlCol="0">
            <a:spAutoFit/>
          </a:bodyPr>
          <a:lstStyle/>
          <a:p>
            <a:r>
              <a:rPr lang="en-US" sz="1100" dirty="0"/>
              <a:t>Citation: Native Wellness Institute’s 21 Behavioral Characteristics of Trauma Survivors handout developed by Jane Middleton </a:t>
            </a:r>
            <a:r>
              <a:rPr lang="en-US" sz="1100" dirty="0" err="1"/>
              <a:t>Moz</a:t>
            </a:r>
            <a:r>
              <a:rPr lang="en-US" sz="1100" dirty="0"/>
              <a:t> </a:t>
            </a:r>
          </a:p>
        </p:txBody>
      </p:sp>
    </p:spTree>
    <p:extLst>
      <p:ext uri="{BB962C8B-B14F-4D97-AF65-F5344CB8AC3E}">
        <p14:creationId xmlns:p14="http://schemas.microsoft.com/office/powerpoint/2010/main" val="259994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3E73-6EFB-8BF6-D247-7A50B3D49B9F}"/>
              </a:ext>
            </a:extLst>
          </p:cNvPr>
          <p:cNvSpPr>
            <a:spLocks noGrp="1"/>
          </p:cNvSpPr>
          <p:nvPr>
            <p:ph type="title"/>
          </p:nvPr>
        </p:nvSpPr>
        <p:spPr>
          <a:xfrm>
            <a:off x="717755" y="0"/>
            <a:ext cx="11474245" cy="990600"/>
          </a:xfrm>
        </p:spPr>
        <p:txBody>
          <a:bodyPr>
            <a:normAutofit fontScale="90000"/>
          </a:bodyPr>
          <a:lstStyle/>
          <a:p>
            <a:pPr algn="ctr"/>
            <a:r>
              <a:rPr lang="en-US" dirty="0"/>
              <a:t>NATURAL REACTIONS TO TRAUMA –WAYS WE PROTECT OURSELVES TO SURVIVE CONT. </a:t>
            </a:r>
          </a:p>
        </p:txBody>
      </p:sp>
      <p:sp>
        <p:nvSpPr>
          <p:cNvPr id="3" name="Content Placeholder 2">
            <a:extLst>
              <a:ext uri="{FF2B5EF4-FFF2-40B4-BE49-F238E27FC236}">
                <a16:creationId xmlns:a16="http://schemas.microsoft.com/office/drawing/2014/main" id="{A87F1B3A-E365-30B0-C217-DA71A2A00E64}"/>
              </a:ext>
            </a:extLst>
          </p:cNvPr>
          <p:cNvSpPr>
            <a:spLocks noGrp="1"/>
          </p:cNvSpPr>
          <p:nvPr>
            <p:ph idx="1"/>
          </p:nvPr>
        </p:nvSpPr>
        <p:spPr>
          <a:xfrm>
            <a:off x="717755" y="1165122"/>
            <a:ext cx="11474244" cy="5431267"/>
          </a:xfrm>
        </p:spPr>
        <p:txBody>
          <a:bodyPr>
            <a:normAutofit/>
          </a:bodyPr>
          <a:lstStyle/>
          <a:p>
            <a:r>
              <a:rPr lang="en-US" dirty="0"/>
              <a:t>Seeking to be in chaos and drama – </a:t>
            </a:r>
            <a:r>
              <a:rPr lang="en-US" b="1" dirty="0"/>
              <a:t>Violence is normalized </a:t>
            </a:r>
            <a:r>
              <a:rPr lang="en-US" dirty="0"/>
              <a:t>and a consistent part of our lives by design. It was introduced on a massive scale and it continues today.  Multiple intersecting levels of violence – Individual/internalized, interpersonal, community, institutional, policy, laws- sanctioned.  </a:t>
            </a:r>
            <a:r>
              <a:rPr lang="en-US" b="1" dirty="0"/>
              <a:t>The absence of it can be uncomfortable.</a:t>
            </a:r>
            <a:r>
              <a:rPr lang="en-US" dirty="0"/>
              <a:t> We are targeted. </a:t>
            </a:r>
          </a:p>
          <a:p>
            <a:r>
              <a:rPr lang="en-US" dirty="0"/>
              <a:t>Being unable to relax, let go and have fun. – The bridge for empathy is missing for us – resiliency (being in survival mode) means there isn’t room for rest or ease. No vacation from pain, suffering.  </a:t>
            </a:r>
          </a:p>
          <a:p>
            <a:r>
              <a:rPr lang="en-US" b="1" dirty="0"/>
              <a:t>We are either grieving a death, navigating multiple crises – individual, community and collective</a:t>
            </a:r>
            <a:r>
              <a:rPr lang="en-US" dirty="0"/>
              <a:t>. Constantly facing erasure and genocide, health issues connected to our own trauma.</a:t>
            </a:r>
          </a:p>
          <a:p>
            <a:r>
              <a:rPr lang="en-US" dirty="0"/>
              <a:t>The need to be right- </a:t>
            </a:r>
            <a:r>
              <a:rPr lang="en-US" b="1" dirty="0"/>
              <a:t>perfectionism rooted in compliance</a:t>
            </a:r>
            <a:r>
              <a:rPr lang="en-US" dirty="0"/>
              <a:t> with assimilation abuse and compliance with individualism.</a:t>
            </a:r>
          </a:p>
          <a:p>
            <a:r>
              <a:rPr lang="en-US" dirty="0"/>
              <a:t>A deep sense of injustice-  A normal response to oppression.  We continue to feel/see the impact of oppression in our daily </a:t>
            </a:r>
            <a:r>
              <a:rPr lang="en-US" dirty="0" err="1"/>
              <a:t>livesut</a:t>
            </a:r>
            <a:r>
              <a:rPr lang="en-US" dirty="0"/>
              <a:t> may not have the internal resources to name it and release it.  </a:t>
            </a:r>
            <a:r>
              <a:rPr lang="en-US" b="1" dirty="0"/>
              <a:t>We cannot confront the people/systems who hold power over us and cause harm, so we vent it on each other. </a:t>
            </a:r>
            <a:r>
              <a:rPr lang="en-US" dirty="0"/>
              <a:t>When this happens, it is called Lateral Oppression.  </a:t>
            </a:r>
          </a:p>
          <a:p>
            <a:r>
              <a:rPr lang="en-US" dirty="0"/>
              <a:t>Rage – Part of the “fight” trauma response. The limbic system can hijack our brains.</a:t>
            </a:r>
          </a:p>
          <a:p>
            <a:endParaRPr lang="en-US" dirty="0"/>
          </a:p>
        </p:txBody>
      </p:sp>
      <p:sp>
        <p:nvSpPr>
          <p:cNvPr id="5" name="TextBox 4">
            <a:extLst>
              <a:ext uri="{FF2B5EF4-FFF2-40B4-BE49-F238E27FC236}">
                <a16:creationId xmlns:a16="http://schemas.microsoft.com/office/drawing/2014/main" id="{E05DDFC9-E7B7-494A-7B40-470352BA6272}"/>
              </a:ext>
            </a:extLst>
          </p:cNvPr>
          <p:cNvSpPr txBox="1"/>
          <p:nvPr/>
        </p:nvSpPr>
        <p:spPr>
          <a:xfrm>
            <a:off x="4318060" y="6596390"/>
            <a:ext cx="9860056" cy="261610"/>
          </a:xfrm>
          <a:prstGeom prst="rect">
            <a:avLst/>
          </a:prstGeom>
          <a:noFill/>
        </p:spPr>
        <p:txBody>
          <a:bodyPr wrap="square">
            <a:spAutoFit/>
          </a:bodyPr>
          <a:lstStyle/>
          <a:p>
            <a:r>
              <a:rPr lang="en-US" sz="1100" dirty="0"/>
              <a:t>Citation: Native Wellness Institute’s 21 Behavioral Characteristics of Trauma Survivors handout developed by Jane Middleton </a:t>
            </a:r>
            <a:r>
              <a:rPr lang="en-US" sz="1100" dirty="0" err="1"/>
              <a:t>Moz</a:t>
            </a:r>
            <a:r>
              <a:rPr lang="en-US" sz="1100" dirty="0"/>
              <a:t> </a:t>
            </a:r>
          </a:p>
        </p:txBody>
      </p:sp>
    </p:spTree>
    <p:extLst>
      <p:ext uri="{BB962C8B-B14F-4D97-AF65-F5344CB8AC3E}">
        <p14:creationId xmlns:p14="http://schemas.microsoft.com/office/powerpoint/2010/main" val="224708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E72-63DE-66FD-2AC5-93B65F37B71F}"/>
              </a:ext>
            </a:extLst>
          </p:cNvPr>
          <p:cNvSpPr>
            <a:spLocks noGrp="1"/>
          </p:cNvSpPr>
          <p:nvPr>
            <p:ph type="title"/>
          </p:nvPr>
        </p:nvSpPr>
        <p:spPr>
          <a:xfrm>
            <a:off x="1390650" y="685800"/>
            <a:ext cx="9886950" cy="1485900"/>
          </a:xfrm>
        </p:spPr>
        <p:txBody>
          <a:bodyPr>
            <a:normAutofit/>
          </a:bodyPr>
          <a:lstStyle/>
          <a:p>
            <a:r>
              <a:rPr lang="en-US" kern="1400" dirty="0"/>
              <a:t>QARUYUN</a:t>
            </a:r>
            <a:br>
              <a:rPr lang="en-US" kern="1400" dirty="0">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13F95AB-FCD0-B40F-7C89-5B1B53D8087A}"/>
              </a:ext>
            </a:extLst>
          </p:cNvPr>
          <p:cNvSpPr>
            <a:spLocks noGrp="1"/>
          </p:cNvSpPr>
          <p:nvPr>
            <p:ph idx="1"/>
          </p:nvPr>
        </p:nvSpPr>
        <p:spPr>
          <a:xfrm>
            <a:off x="914400" y="1563329"/>
            <a:ext cx="6653025" cy="4304071"/>
          </a:xfrm>
        </p:spPr>
        <p:txBody>
          <a:bodyPr>
            <a:noAutofit/>
          </a:bodyPr>
          <a:lstStyle/>
          <a:p>
            <a:r>
              <a:rPr lang="en-US" sz="2400" kern="1400" dirty="0" err="1">
                <a:latin typeface="Calibri" panose="020F0502020204030204" pitchFamily="34" charset="0"/>
              </a:rPr>
              <a:t>Qaruyun</a:t>
            </a:r>
            <a:r>
              <a:rPr lang="en-US" sz="2400" kern="1400" dirty="0">
                <a:latin typeface="Calibri" panose="020F0502020204030204" pitchFamily="34" charset="0"/>
              </a:rPr>
              <a:t> is traditional </a:t>
            </a:r>
            <a:r>
              <a:rPr lang="en-US" sz="2400" kern="1400" dirty="0" err="1">
                <a:latin typeface="Calibri" panose="020F0502020204030204" pitchFamily="34" charset="0"/>
              </a:rPr>
              <a:t>Yupiaq</a:t>
            </a:r>
            <a:r>
              <a:rPr lang="en-US" sz="2400" kern="1400" dirty="0">
                <a:latin typeface="Calibri" panose="020F0502020204030204" pitchFamily="34" charset="0"/>
              </a:rPr>
              <a:t> medicine used to help another human being accept and become whole again</a:t>
            </a:r>
          </a:p>
          <a:p>
            <a:r>
              <a:rPr lang="en-US" sz="2400" kern="1400" dirty="0">
                <a:latin typeface="Calibri" panose="020F0502020204030204" pitchFamily="34" charset="0"/>
              </a:rPr>
              <a:t>It means to sit with another person and listen with out judgement to help them draw out their pain so that they can heal</a:t>
            </a:r>
          </a:p>
          <a:p>
            <a:r>
              <a:rPr lang="en-US" sz="2400" kern="1400" dirty="0">
                <a:latin typeface="Calibri" panose="020F0502020204030204" pitchFamily="34" charset="0"/>
              </a:rPr>
              <a:t>It is a </a:t>
            </a:r>
            <a:r>
              <a:rPr lang="en-US" sz="2400" kern="1400" dirty="0" err="1">
                <a:latin typeface="Calibri" panose="020F0502020204030204" pitchFamily="34" charset="0"/>
              </a:rPr>
              <a:t>Yupiaq</a:t>
            </a:r>
            <a:r>
              <a:rPr lang="en-US" sz="2400" kern="1400" dirty="0">
                <a:latin typeface="Calibri" panose="020F0502020204030204" pitchFamily="34" charset="0"/>
              </a:rPr>
              <a:t> teaching that encompasses empathy and compassion</a:t>
            </a:r>
          </a:p>
          <a:p>
            <a:r>
              <a:rPr lang="en-US" sz="2400" kern="1400" dirty="0" err="1">
                <a:latin typeface="Calibri" panose="020F0502020204030204" pitchFamily="34" charset="0"/>
              </a:rPr>
              <a:t>Qaruyun</a:t>
            </a:r>
            <a:r>
              <a:rPr lang="en-US" sz="2400" kern="1400" dirty="0">
                <a:latin typeface="Calibri" panose="020F0502020204030204" pitchFamily="34" charset="0"/>
              </a:rPr>
              <a:t> is evidence that peer support and harm reduction have always existed in </a:t>
            </a:r>
            <a:r>
              <a:rPr lang="en-US" sz="2400" kern="1400" dirty="0" err="1">
                <a:latin typeface="Calibri" panose="020F0502020204030204" pitchFamily="34" charset="0"/>
              </a:rPr>
              <a:t>Yupiaq</a:t>
            </a:r>
            <a:r>
              <a:rPr lang="en-US" sz="2400" kern="1400" dirty="0">
                <a:latin typeface="Calibri" panose="020F0502020204030204" pitchFamily="34" charset="0"/>
              </a:rPr>
              <a:t> cultural practices</a:t>
            </a:r>
          </a:p>
        </p:txBody>
      </p:sp>
      <p:pic>
        <p:nvPicPr>
          <p:cNvPr id="14" name="Picture 13" descr="Shape&#10;&#10;Description automatically generated with medium confidence">
            <a:extLst>
              <a:ext uri="{FF2B5EF4-FFF2-40B4-BE49-F238E27FC236}">
                <a16:creationId xmlns:a16="http://schemas.microsoft.com/office/drawing/2014/main" id="{3FE2D96E-AC33-96A5-38EB-2560F869F632}"/>
              </a:ext>
            </a:extLst>
          </p:cNvPr>
          <p:cNvPicPr>
            <a:picLocks noChangeAspect="1"/>
          </p:cNvPicPr>
          <p:nvPr/>
        </p:nvPicPr>
        <p:blipFill>
          <a:blip r:embed="rId3"/>
          <a:stretch>
            <a:fillRect/>
          </a:stretch>
        </p:blipFill>
        <p:spPr>
          <a:xfrm>
            <a:off x="4946317" y="6598535"/>
            <a:ext cx="3211495" cy="259465"/>
          </a:xfrm>
          <a:prstGeom prst="rect">
            <a:avLst/>
          </a:prstGeom>
        </p:spPr>
      </p:pic>
      <p:pic>
        <p:nvPicPr>
          <p:cNvPr id="1026" name="Picture 2" descr="No photo description available.">
            <a:extLst>
              <a:ext uri="{FF2B5EF4-FFF2-40B4-BE49-F238E27FC236}">
                <a16:creationId xmlns:a16="http://schemas.microsoft.com/office/drawing/2014/main" id="{3EDFBA97-CD3F-D0CA-DAD7-A21231BDC9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73" r="22015"/>
          <a:stretch/>
        </p:blipFill>
        <p:spPr bwMode="auto">
          <a:xfrm>
            <a:off x="7602070" y="-22412"/>
            <a:ext cx="4589930" cy="690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1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5" name="Rectangle 77">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9940A-5EA7-D3D5-70C2-BBD7784F0219}"/>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dirty="0"/>
              <a:t>Who We Are </a:t>
            </a:r>
          </a:p>
        </p:txBody>
      </p:sp>
      <p:sp>
        <p:nvSpPr>
          <p:cNvPr id="8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7"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3" name="Picture 12">
            <a:extLst>
              <a:ext uri="{FF2B5EF4-FFF2-40B4-BE49-F238E27FC236}">
                <a16:creationId xmlns:a16="http://schemas.microsoft.com/office/drawing/2014/main" id="{7C18EF63-232D-A1DB-25AC-1F0E204B6DDA}"/>
              </a:ext>
            </a:extLst>
          </p:cNvPr>
          <p:cNvPicPr>
            <a:picLocks noChangeAspect="1"/>
          </p:cNvPicPr>
          <p:nvPr/>
        </p:nvPicPr>
        <p:blipFill>
          <a:blip r:embed="rId3"/>
          <a:srcRect l="12951" r="12951"/>
          <a:stretch/>
        </p:blipFill>
        <p:spPr>
          <a:xfrm>
            <a:off x="2054372" y="1340841"/>
            <a:ext cx="4308524" cy="4375510"/>
          </a:xfrm>
          <a:prstGeom prst="rect">
            <a:avLst/>
          </a:prstGeom>
        </p:spPr>
      </p:pic>
    </p:spTree>
    <p:extLst>
      <p:ext uri="{BB962C8B-B14F-4D97-AF65-F5344CB8AC3E}">
        <p14:creationId xmlns:p14="http://schemas.microsoft.com/office/powerpoint/2010/main" val="50163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5C77-FD52-76F6-1C0B-C44754D2B635}"/>
              </a:ext>
            </a:extLst>
          </p:cNvPr>
          <p:cNvSpPr>
            <a:spLocks noGrp="1"/>
          </p:cNvSpPr>
          <p:nvPr>
            <p:ph type="title"/>
          </p:nvPr>
        </p:nvSpPr>
        <p:spPr>
          <a:xfrm>
            <a:off x="1111286" y="395675"/>
            <a:ext cx="10500610" cy="1485900"/>
          </a:xfrm>
        </p:spPr>
        <p:txBody>
          <a:bodyPr>
            <a:normAutofit fontScale="90000"/>
          </a:bodyPr>
          <a:lstStyle/>
          <a:p>
            <a:r>
              <a:rPr lang="en-US" sz="4900" dirty="0"/>
              <a:t>INVESTING IN COMMUNITY – HIRING LOCAL</a:t>
            </a:r>
            <a:br>
              <a:rPr lang="en-US" dirty="0"/>
            </a:br>
            <a:endParaRPr lang="en-US" dirty="0"/>
          </a:p>
        </p:txBody>
      </p:sp>
      <p:sp>
        <p:nvSpPr>
          <p:cNvPr id="3" name="Content Placeholder 2">
            <a:extLst>
              <a:ext uri="{FF2B5EF4-FFF2-40B4-BE49-F238E27FC236}">
                <a16:creationId xmlns:a16="http://schemas.microsoft.com/office/drawing/2014/main" id="{51C6CAE7-CCF8-2C5E-8E5B-62E80747B9CB}"/>
              </a:ext>
            </a:extLst>
          </p:cNvPr>
          <p:cNvSpPr>
            <a:spLocks noGrp="1"/>
          </p:cNvSpPr>
          <p:nvPr>
            <p:ph idx="1"/>
          </p:nvPr>
        </p:nvSpPr>
        <p:spPr>
          <a:xfrm>
            <a:off x="1371599" y="1549390"/>
            <a:ext cx="10240297" cy="4994787"/>
          </a:xfrm>
        </p:spPr>
        <p:txBody>
          <a:bodyPr>
            <a:noAutofit/>
          </a:bodyPr>
          <a:lstStyle/>
          <a:p>
            <a:r>
              <a:rPr lang="en-US" sz="2400" dirty="0"/>
              <a:t>We need to see people who look like us and who have lived like us</a:t>
            </a:r>
          </a:p>
          <a:p>
            <a:r>
              <a:rPr lang="en-US" sz="2400" dirty="0"/>
              <a:t>Hiring local keeps money in the community</a:t>
            </a:r>
          </a:p>
          <a:p>
            <a:r>
              <a:rPr lang="en-US" sz="2400" dirty="0"/>
              <a:t>Hiring local increase staff retention</a:t>
            </a:r>
          </a:p>
          <a:p>
            <a:r>
              <a:rPr lang="en-US" sz="2400" dirty="0"/>
              <a:t>Hiring local allows community members to provide for their families</a:t>
            </a:r>
          </a:p>
          <a:p>
            <a:r>
              <a:rPr lang="en-US" sz="2400" dirty="0"/>
              <a:t>Income is a valuable part of healing and being able to provide for your own needs is part of restoring reciprocity </a:t>
            </a:r>
          </a:p>
          <a:p>
            <a:r>
              <a:rPr lang="en-US" sz="2400" dirty="0"/>
              <a:t>Bringing in outsiders perpetuates violence in many instances</a:t>
            </a:r>
          </a:p>
          <a:p>
            <a:r>
              <a:rPr lang="en-US" sz="2400" dirty="0"/>
              <a:t>They may not see our solutions</a:t>
            </a:r>
          </a:p>
          <a:p>
            <a:r>
              <a:rPr lang="en-US" sz="2400" dirty="0"/>
              <a:t>They often block our pathways to traditional community structure</a:t>
            </a:r>
          </a:p>
          <a:p>
            <a:r>
              <a:rPr lang="en-US" sz="2400" dirty="0"/>
              <a:t>All healing work must be led by those impacted </a:t>
            </a:r>
          </a:p>
          <a:p>
            <a:endParaRPr lang="en-US" sz="2400" dirty="0"/>
          </a:p>
          <a:p>
            <a:endParaRPr lang="en-US" sz="2400" dirty="0"/>
          </a:p>
          <a:p>
            <a:endParaRPr lang="en-US" sz="2400" dirty="0"/>
          </a:p>
        </p:txBody>
      </p:sp>
    </p:spTree>
    <p:extLst>
      <p:ext uri="{BB962C8B-B14F-4D97-AF65-F5344CB8AC3E}">
        <p14:creationId xmlns:p14="http://schemas.microsoft.com/office/powerpoint/2010/main" val="161126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8752-9E40-D41F-19C2-9F8553FE8431}"/>
              </a:ext>
            </a:extLst>
          </p:cNvPr>
          <p:cNvSpPr>
            <a:spLocks noGrp="1"/>
          </p:cNvSpPr>
          <p:nvPr>
            <p:ph type="title"/>
          </p:nvPr>
        </p:nvSpPr>
        <p:spPr>
          <a:xfrm>
            <a:off x="1130709" y="247650"/>
            <a:ext cx="9601200" cy="1485900"/>
          </a:xfrm>
        </p:spPr>
        <p:txBody>
          <a:bodyPr/>
          <a:lstStyle/>
          <a:p>
            <a:r>
              <a:rPr lang="en-US" dirty="0"/>
              <a:t>BARRIERS TO HIRING LOCAL PEOPLE </a:t>
            </a:r>
          </a:p>
        </p:txBody>
      </p:sp>
      <p:sp>
        <p:nvSpPr>
          <p:cNvPr id="3" name="Content Placeholder 2">
            <a:extLst>
              <a:ext uri="{FF2B5EF4-FFF2-40B4-BE49-F238E27FC236}">
                <a16:creationId xmlns:a16="http://schemas.microsoft.com/office/drawing/2014/main" id="{0D9C9404-9910-C64A-FC79-FBCDC4FEFA70}"/>
              </a:ext>
            </a:extLst>
          </p:cNvPr>
          <p:cNvSpPr>
            <a:spLocks noGrp="1"/>
          </p:cNvSpPr>
          <p:nvPr>
            <p:ph idx="1"/>
          </p:nvPr>
        </p:nvSpPr>
        <p:spPr>
          <a:xfrm>
            <a:off x="1130709" y="1406013"/>
            <a:ext cx="10874477" cy="4461387"/>
          </a:xfrm>
        </p:spPr>
        <p:txBody>
          <a:bodyPr>
            <a:noAutofit/>
          </a:bodyPr>
          <a:lstStyle/>
          <a:p>
            <a:r>
              <a:rPr lang="en-US" sz="2400" dirty="0"/>
              <a:t>Prioritizing western pathways to education over traditional/ancestral knowledge and teachings –perpetuates internalized oppression/racism</a:t>
            </a:r>
          </a:p>
          <a:p>
            <a:r>
              <a:rPr lang="en-US" sz="2400" dirty="0"/>
              <a:t>Degree requirements for positions of authority prioritized over demonstrated skills in the workplace and community</a:t>
            </a:r>
          </a:p>
          <a:p>
            <a:r>
              <a:rPr lang="en-US" sz="2400" dirty="0"/>
              <a:t>Practices of academic systems are sometimes in opposition to cultural knowledge and customs – We have 10,000+ years “evidence-based” practices</a:t>
            </a:r>
          </a:p>
          <a:p>
            <a:r>
              <a:rPr lang="en-US" sz="2400" dirty="0"/>
              <a:t>Community/workplace disfunction deters people from applying</a:t>
            </a:r>
          </a:p>
          <a:p>
            <a:r>
              <a:rPr lang="en-US" sz="2400" dirty="0"/>
              <a:t>Lack of housing for returning college graduates</a:t>
            </a:r>
          </a:p>
          <a:p>
            <a:r>
              <a:rPr lang="en-US" sz="2400" dirty="0"/>
              <a:t>Barriers to professional development</a:t>
            </a:r>
          </a:p>
          <a:p>
            <a:r>
              <a:rPr lang="en-US" sz="2400" dirty="0"/>
              <a:t>Racism – constant pressure has an impact on all aspects of health. </a:t>
            </a:r>
          </a:p>
          <a:p>
            <a:r>
              <a:rPr lang="en-US" sz="2400" dirty="0"/>
              <a:t>History of incarceration – a direct result of oppression and systemic violence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15787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D5DA-1F67-3AD8-1BE4-89493933E6D6}"/>
              </a:ext>
            </a:extLst>
          </p:cNvPr>
          <p:cNvSpPr>
            <a:spLocks noGrp="1"/>
          </p:cNvSpPr>
          <p:nvPr>
            <p:ph type="title"/>
          </p:nvPr>
        </p:nvSpPr>
        <p:spPr>
          <a:xfrm>
            <a:off x="1431561" y="356016"/>
            <a:ext cx="9601200" cy="1485900"/>
          </a:xfrm>
        </p:spPr>
        <p:txBody>
          <a:bodyPr>
            <a:normAutofit fontScale="90000"/>
          </a:bodyPr>
          <a:lstStyle/>
          <a:p>
            <a:pPr lvl="3"/>
            <a:r>
              <a:rPr lang="en-US" sz="4000" dirty="0"/>
              <a:t>INVESTING IN LOCAL HIRES THROUGH ORGANIZATIONAL TRANSFORMATION</a:t>
            </a:r>
            <a:br>
              <a:rPr lang="en-US" dirty="0"/>
            </a:br>
            <a:endParaRPr lang="en-US" dirty="0"/>
          </a:p>
        </p:txBody>
      </p:sp>
      <p:sp>
        <p:nvSpPr>
          <p:cNvPr id="3" name="Content Placeholder 2">
            <a:extLst>
              <a:ext uri="{FF2B5EF4-FFF2-40B4-BE49-F238E27FC236}">
                <a16:creationId xmlns:a16="http://schemas.microsoft.com/office/drawing/2014/main" id="{6604B377-A868-9992-690E-5AD0721F8064}"/>
              </a:ext>
            </a:extLst>
          </p:cNvPr>
          <p:cNvSpPr>
            <a:spLocks noGrp="1"/>
          </p:cNvSpPr>
          <p:nvPr>
            <p:ph idx="1"/>
          </p:nvPr>
        </p:nvSpPr>
        <p:spPr>
          <a:xfrm>
            <a:off x="839449" y="1528997"/>
            <a:ext cx="11197653" cy="5216577"/>
          </a:xfrm>
        </p:spPr>
        <p:txBody>
          <a:bodyPr>
            <a:normAutofit/>
          </a:bodyPr>
          <a:lstStyle/>
          <a:p>
            <a:r>
              <a:rPr lang="en-US" sz="2400" dirty="0"/>
              <a:t>Happens on multiple levels and is person centered / person lead</a:t>
            </a:r>
          </a:p>
          <a:p>
            <a:r>
              <a:rPr lang="en-US" sz="2400" dirty="0"/>
              <a:t>Anti-oppression </a:t>
            </a:r>
          </a:p>
          <a:p>
            <a:pPr lvl="1"/>
            <a:r>
              <a:rPr lang="en-US" sz="2400" dirty="0"/>
              <a:t>Addressing oppressive patterns and policies in the workplace contributes to healthier employees /healthier communities</a:t>
            </a:r>
          </a:p>
          <a:p>
            <a:pPr lvl="1"/>
            <a:r>
              <a:rPr lang="en-US" sz="2400" dirty="0"/>
              <a:t>Addressing internalized and lateral oppression contributes to healthier families and communities</a:t>
            </a:r>
          </a:p>
          <a:p>
            <a:r>
              <a:rPr lang="en-US" sz="2400" dirty="0"/>
              <a:t>Anti-racism </a:t>
            </a:r>
          </a:p>
          <a:p>
            <a:pPr lvl="1"/>
            <a:r>
              <a:rPr lang="en-US" sz="2400" dirty="0"/>
              <a:t>Encouraging organizational accountability is a part of healing. </a:t>
            </a:r>
          </a:p>
          <a:p>
            <a:pPr lvl="1"/>
            <a:r>
              <a:rPr lang="en-US" sz="2400" dirty="0"/>
              <a:t>Improving behavioral health in the workplace perpetuates community health</a:t>
            </a:r>
          </a:p>
          <a:p>
            <a:pPr lvl="1"/>
            <a:r>
              <a:rPr lang="en-US" sz="2400" dirty="0"/>
              <a:t>Native people deserve to feel valued for their skills and paid fairly for their expertise</a:t>
            </a:r>
          </a:p>
          <a:p>
            <a:pPr marL="530352" lvl="1" indent="0">
              <a:buNone/>
            </a:pPr>
            <a:endParaRPr lang="en-US" dirty="0"/>
          </a:p>
        </p:txBody>
      </p:sp>
    </p:spTree>
    <p:extLst>
      <p:ext uri="{BB962C8B-B14F-4D97-AF65-F5344CB8AC3E}">
        <p14:creationId xmlns:p14="http://schemas.microsoft.com/office/powerpoint/2010/main" val="290633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4" name="Rectangle 208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F508F-CB32-CD5A-326E-B653FF36211B}"/>
              </a:ext>
            </a:extLst>
          </p:cNvPr>
          <p:cNvSpPr>
            <a:spLocks noGrp="1"/>
          </p:cNvSpPr>
          <p:nvPr>
            <p:ph type="title"/>
          </p:nvPr>
        </p:nvSpPr>
        <p:spPr>
          <a:xfrm>
            <a:off x="556143" y="18435"/>
            <a:ext cx="5793475" cy="1485900"/>
          </a:xfrm>
        </p:spPr>
        <p:txBody>
          <a:bodyPr>
            <a:normAutofit/>
          </a:bodyPr>
          <a:lstStyle/>
          <a:p>
            <a:r>
              <a:rPr lang="en-US" dirty="0"/>
              <a:t>HARM REDUCTION </a:t>
            </a:r>
            <a:br>
              <a:rPr lang="en-US" dirty="0"/>
            </a:br>
            <a:endParaRPr lang="en-US" dirty="0"/>
          </a:p>
        </p:txBody>
      </p:sp>
      <p:sp>
        <p:nvSpPr>
          <p:cNvPr id="3" name="Content Placeholder 2">
            <a:extLst>
              <a:ext uri="{FF2B5EF4-FFF2-40B4-BE49-F238E27FC236}">
                <a16:creationId xmlns:a16="http://schemas.microsoft.com/office/drawing/2014/main" id="{CEC899DF-CE69-C817-9FB0-8C0F4E3BB869}"/>
              </a:ext>
            </a:extLst>
          </p:cNvPr>
          <p:cNvSpPr>
            <a:spLocks noGrp="1"/>
          </p:cNvSpPr>
          <p:nvPr>
            <p:ph idx="1"/>
          </p:nvPr>
        </p:nvSpPr>
        <p:spPr>
          <a:xfrm>
            <a:off x="186813" y="855406"/>
            <a:ext cx="7196847" cy="4365523"/>
          </a:xfrm>
        </p:spPr>
        <p:txBody>
          <a:bodyPr>
            <a:noAutofit/>
          </a:bodyPr>
          <a:lstStyle/>
          <a:p>
            <a:r>
              <a:rPr lang="en-US" sz="2400" dirty="0"/>
              <a:t>Harm reduction is only controversial when people don’t understand the connection between trauma/pain and addiction</a:t>
            </a:r>
          </a:p>
          <a:p>
            <a:r>
              <a:rPr lang="en-US" sz="2400" dirty="0"/>
              <a:t>Harm reduction keeps people alive - If people are alive, they can get help</a:t>
            </a:r>
          </a:p>
          <a:p>
            <a:r>
              <a:rPr lang="en-US" sz="2400" dirty="0"/>
              <a:t>Policy</a:t>
            </a:r>
          </a:p>
          <a:p>
            <a:pPr lvl="1"/>
            <a:r>
              <a:rPr lang="en-US" sz="2400" dirty="0"/>
              <a:t>Variance Process </a:t>
            </a:r>
          </a:p>
          <a:p>
            <a:pPr lvl="1"/>
            <a:r>
              <a:rPr lang="en-US" sz="2400" dirty="0"/>
              <a:t>Equity Assessment</a:t>
            </a:r>
          </a:p>
          <a:p>
            <a:pPr lvl="1"/>
            <a:r>
              <a:rPr lang="en-US" sz="2400" dirty="0"/>
              <a:t>Workforce development</a:t>
            </a:r>
          </a:p>
          <a:p>
            <a:r>
              <a:rPr lang="en-US" sz="2400" dirty="0"/>
              <a:t>Practice</a:t>
            </a:r>
          </a:p>
          <a:p>
            <a:pPr lvl="1"/>
            <a:r>
              <a:rPr lang="en-US" sz="2400" dirty="0"/>
              <a:t>Peer support</a:t>
            </a:r>
          </a:p>
          <a:p>
            <a:pPr lvl="1"/>
            <a:r>
              <a:rPr lang="en-US" sz="2400" dirty="0"/>
              <a:t>Traditional healing </a:t>
            </a:r>
          </a:p>
          <a:p>
            <a:pPr lvl="1"/>
            <a:r>
              <a:rPr lang="en-US" sz="2400" dirty="0"/>
              <a:t>Indigenize in every way we can</a:t>
            </a:r>
          </a:p>
          <a:p>
            <a:pPr marL="530352" lvl="1" indent="0">
              <a:buNone/>
            </a:pPr>
            <a:endParaRPr lang="en-US" sz="2400" dirty="0"/>
          </a:p>
          <a:p>
            <a:pPr lvl="1"/>
            <a:endParaRPr lang="en-US" sz="2400" dirty="0"/>
          </a:p>
          <a:p>
            <a:endParaRPr lang="en-US" sz="2400" dirty="0"/>
          </a:p>
        </p:txBody>
      </p:sp>
      <p:sp>
        <p:nvSpPr>
          <p:cNvPr id="2086" name="Rectangle 208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0982F9FD-BABC-851F-FD0B-C83A1F587C58}"/>
              </a:ext>
            </a:extLst>
          </p:cNvPr>
          <p:cNvPicPr>
            <a:picLocks noChangeAspect="1"/>
          </p:cNvPicPr>
          <p:nvPr/>
        </p:nvPicPr>
        <p:blipFill rotWithShape="1">
          <a:blip r:embed="rId3"/>
          <a:srcRect l="33220"/>
          <a:stretch/>
        </p:blipFill>
        <p:spPr>
          <a:xfrm>
            <a:off x="7612260" y="10"/>
            <a:ext cx="4579739" cy="6857990"/>
          </a:xfrm>
          <a:prstGeom prst="rect">
            <a:avLst/>
          </a:prstGeom>
        </p:spPr>
      </p:pic>
    </p:spTree>
    <p:extLst>
      <p:ext uri="{BB962C8B-B14F-4D97-AF65-F5344CB8AC3E}">
        <p14:creationId xmlns:p14="http://schemas.microsoft.com/office/powerpoint/2010/main" val="22289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6">
            <a:extLst>
              <a:ext uri="{FF2B5EF4-FFF2-40B4-BE49-F238E27FC236}">
                <a16:creationId xmlns:a16="http://schemas.microsoft.com/office/drawing/2014/main" id="{804AFC3A-43D9-456C-8D67-6732DE571E91}"/>
              </a:ext>
            </a:extLst>
          </p:cNvPr>
          <p:cNvPicPr>
            <a:picLocks noChangeAspect="1"/>
          </p:cNvPicPr>
          <p:nvPr/>
        </p:nvPicPr>
        <p:blipFill>
          <a:blip r:embed="rId3"/>
          <a:srcRect/>
          <a:stretch/>
        </p:blipFill>
        <p:spPr>
          <a:xfrm>
            <a:off x="5573077" y="1661139"/>
            <a:ext cx="2018119" cy="2776919"/>
          </a:xfrm>
          <a:prstGeom prst="rect">
            <a:avLst/>
          </a:prstGeom>
        </p:spPr>
        <p:style>
          <a:lnRef idx="2">
            <a:schemeClr val="dk1"/>
          </a:lnRef>
          <a:fillRef idx="1">
            <a:schemeClr val="lt1"/>
          </a:fillRef>
          <a:effectRef idx="0">
            <a:schemeClr val="dk1"/>
          </a:effectRef>
          <a:fontRef idx="minor">
            <a:schemeClr val="dk1"/>
          </a:fontRef>
        </p:style>
      </p:pic>
      <p:sp>
        <p:nvSpPr>
          <p:cNvPr id="5" name="Text Placeholder 2">
            <a:extLst>
              <a:ext uri="{FF2B5EF4-FFF2-40B4-BE49-F238E27FC236}">
                <a16:creationId xmlns:a16="http://schemas.microsoft.com/office/drawing/2014/main" id="{9CE2AB62-0EE4-489B-7D15-F6F450158F44}"/>
              </a:ext>
            </a:extLst>
          </p:cNvPr>
          <p:cNvSpPr txBox="1">
            <a:spLocks/>
          </p:cNvSpPr>
          <p:nvPr/>
        </p:nvSpPr>
        <p:spPr>
          <a:xfrm>
            <a:off x="5573077" y="5067992"/>
            <a:ext cx="2302562" cy="63457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solidFill>
                  <a:srgbClr val="595959"/>
                </a:solidFill>
              </a:rPr>
              <a:t>Tiffany Webb</a:t>
            </a:r>
          </a:p>
          <a:p>
            <a:r>
              <a:rPr lang="en-US" sz="2400" dirty="0">
                <a:solidFill>
                  <a:srgbClr val="595959"/>
                </a:solidFill>
              </a:rPr>
              <a:t>Opioid Prevention Coordinator</a:t>
            </a: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pic>
        <p:nvPicPr>
          <p:cNvPr id="7" name="Picture Placeholder 44">
            <a:extLst>
              <a:ext uri="{FF2B5EF4-FFF2-40B4-BE49-F238E27FC236}">
                <a16:creationId xmlns:a16="http://schemas.microsoft.com/office/drawing/2014/main" id="{74C415D3-900A-75CF-448B-333BA3AC2AF2}"/>
              </a:ext>
            </a:extLst>
          </p:cNvPr>
          <p:cNvPicPr>
            <a:picLocks noChangeAspect="1"/>
          </p:cNvPicPr>
          <p:nvPr/>
        </p:nvPicPr>
        <p:blipFill>
          <a:blip r:embed="rId4"/>
          <a:srcRect t="3893" b="3893"/>
          <a:stretch/>
        </p:blipFill>
        <p:spPr>
          <a:xfrm>
            <a:off x="8348875" y="1668042"/>
            <a:ext cx="2338860" cy="2774819"/>
          </a:xfrm>
          <a:prstGeom prst="rect">
            <a:avLst/>
          </a:prstGeom>
        </p:spPr>
        <p:style>
          <a:lnRef idx="2">
            <a:schemeClr val="dk1"/>
          </a:lnRef>
          <a:fillRef idx="1">
            <a:schemeClr val="lt1"/>
          </a:fillRef>
          <a:effectRef idx="0">
            <a:schemeClr val="dk1"/>
          </a:effectRef>
          <a:fontRef idx="minor">
            <a:schemeClr val="dk1"/>
          </a:fontRef>
        </p:style>
      </p:pic>
      <p:sp>
        <p:nvSpPr>
          <p:cNvPr id="8" name="Text Placeholder 8">
            <a:extLst>
              <a:ext uri="{FF2B5EF4-FFF2-40B4-BE49-F238E27FC236}">
                <a16:creationId xmlns:a16="http://schemas.microsoft.com/office/drawing/2014/main" id="{14283D98-8B08-5E48-8130-570B6751CAB8}"/>
              </a:ext>
            </a:extLst>
          </p:cNvPr>
          <p:cNvSpPr txBox="1">
            <a:spLocks/>
          </p:cNvSpPr>
          <p:nvPr/>
        </p:nvSpPr>
        <p:spPr>
          <a:xfrm>
            <a:off x="8348874" y="5067992"/>
            <a:ext cx="3754635" cy="872011"/>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solidFill>
                  <a:srgbClr val="595959"/>
                </a:solidFill>
              </a:rPr>
              <a:t>Amber Webb</a:t>
            </a:r>
          </a:p>
          <a:p>
            <a:r>
              <a:rPr lang="en-US" sz="2400" dirty="0">
                <a:solidFill>
                  <a:srgbClr val="595959"/>
                </a:solidFill>
              </a:rPr>
              <a:t>MMIW Advocate, Cultural Expert, Peer Work Coordinator</a:t>
            </a: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11" name="Text Placeholder 2">
            <a:extLst>
              <a:ext uri="{FF2B5EF4-FFF2-40B4-BE49-F238E27FC236}">
                <a16:creationId xmlns:a16="http://schemas.microsoft.com/office/drawing/2014/main" id="{5445FD99-8E89-763F-042A-A7467F777ACB}"/>
              </a:ext>
            </a:extLst>
          </p:cNvPr>
          <p:cNvSpPr txBox="1">
            <a:spLocks/>
          </p:cNvSpPr>
          <p:nvPr/>
        </p:nvSpPr>
        <p:spPr>
          <a:xfrm>
            <a:off x="2045382" y="5002372"/>
            <a:ext cx="2450245" cy="73320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solidFill>
                  <a:srgbClr val="595959"/>
                </a:solidFill>
              </a:rPr>
              <a:t>Christina Love</a:t>
            </a:r>
          </a:p>
          <a:p>
            <a:pPr>
              <a:lnSpc>
                <a:spcPct val="90000"/>
              </a:lnSpc>
              <a:spcAft>
                <a:spcPts val="600"/>
              </a:spcAft>
            </a:pPr>
            <a:r>
              <a:rPr lang="en-US" sz="2400" dirty="0">
                <a:solidFill>
                  <a:srgbClr val="595959"/>
                </a:solidFill>
              </a:rPr>
              <a:t>ANDVSA Senior Specialist </a:t>
            </a:r>
          </a:p>
        </p:txBody>
      </p:sp>
      <p:pic>
        <p:nvPicPr>
          <p:cNvPr id="2050" name="Picture 2" descr="No photo description available.">
            <a:extLst>
              <a:ext uri="{FF2B5EF4-FFF2-40B4-BE49-F238E27FC236}">
                <a16:creationId xmlns:a16="http://schemas.microsoft.com/office/drawing/2014/main" id="{01B01022-8F50-1191-9870-7C2700E9A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382" y="1678450"/>
            <a:ext cx="2384068" cy="278732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7774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F395F6-1234-4307-C0B8-D5100EF9AAD1}"/>
              </a:ext>
            </a:extLst>
          </p:cNvPr>
          <p:cNvSpPr txBox="1"/>
          <p:nvPr/>
        </p:nvSpPr>
        <p:spPr>
          <a:xfrm>
            <a:off x="6389914" y="685800"/>
            <a:ext cx="5127172" cy="1485900"/>
          </a:xfrm>
          <a:prstGeom prst="rect">
            <a:avLst/>
          </a:prstGeom>
        </p:spPr>
        <p:txBody>
          <a:bodyPr vert="horz" lIns="91440" tIns="45720" rIns="91440" bIns="45720" rtlCol="0" anchor="t">
            <a:normAutofit fontScale="92500" lnSpcReduction="20000"/>
          </a:bodyPr>
          <a:lstStyle/>
          <a:p>
            <a:pPr defTabSz="914400">
              <a:lnSpc>
                <a:spcPct val="89000"/>
              </a:lnSpc>
              <a:spcBef>
                <a:spcPct val="0"/>
              </a:spcBef>
              <a:spcAft>
                <a:spcPts val="600"/>
              </a:spcAft>
            </a:pPr>
            <a:r>
              <a:rPr lang="en-US" sz="4100" dirty="0">
                <a:solidFill>
                  <a:schemeClr val="tx2"/>
                </a:solidFill>
                <a:latin typeface="+mj-lt"/>
                <a:ea typeface="+mj-ea"/>
                <a:cs typeface="+mj-cs"/>
              </a:rPr>
              <a:t>THE YUPIAQ COMMUNITY STRUCTURE </a:t>
            </a:r>
          </a:p>
          <a:p>
            <a:pPr defTabSz="914400">
              <a:lnSpc>
                <a:spcPct val="89000"/>
              </a:lnSpc>
              <a:spcBef>
                <a:spcPct val="0"/>
              </a:spcBef>
              <a:spcAft>
                <a:spcPts val="600"/>
              </a:spcAft>
            </a:pPr>
            <a:endParaRPr lang="en-US" sz="4100" dirty="0">
              <a:solidFill>
                <a:schemeClr val="tx2"/>
              </a:solidFill>
              <a:latin typeface="+mj-lt"/>
              <a:ea typeface="+mj-ea"/>
              <a:cs typeface="+mj-cs"/>
            </a:endParaRPr>
          </a:p>
        </p:txBody>
      </p:sp>
      <p:sp>
        <p:nvSpPr>
          <p:cNvPr id="56" name="Rectangle 53">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1BF56A15-88D6-365B-DF35-C32038B9930E}"/>
              </a:ext>
            </a:extLst>
          </p:cNvPr>
          <p:cNvPicPr>
            <a:picLocks noChangeAspect="1"/>
          </p:cNvPicPr>
          <p:nvPr/>
        </p:nvPicPr>
        <p:blipFill>
          <a:blip r:embed="rId3"/>
          <a:stretch/>
        </p:blipFill>
        <p:spPr>
          <a:xfrm>
            <a:off x="1204264" y="645106"/>
            <a:ext cx="4709852" cy="5247747"/>
          </a:xfrm>
          <a:prstGeom prst="rect">
            <a:avLst/>
          </a:prstGeom>
        </p:spPr>
      </p:pic>
      <p:sp>
        <p:nvSpPr>
          <p:cNvPr id="28" name="Content Placeholder 29">
            <a:extLst>
              <a:ext uri="{FF2B5EF4-FFF2-40B4-BE49-F238E27FC236}">
                <a16:creationId xmlns:a16="http://schemas.microsoft.com/office/drawing/2014/main" id="{5A907867-B29B-5B9D-5685-8AA09D061934}"/>
              </a:ext>
            </a:extLst>
          </p:cNvPr>
          <p:cNvSpPr>
            <a:spLocks noGrp="1"/>
          </p:cNvSpPr>
          <p:nvPr>
            <p:ph idx="1"/>
          </p:nvPr>
        </p:nvSpPr>
        <p:spPr>
          <a:xfrm>
            <a:off x="6184490" y="1936955"/>
            <a:ext cx="5840362" cy="4395019"/>
          </a:xfrm>
        </p:spPr>
        <p:txBody>
          <a:bodyPr vert="horz" lIns="91440" tIns="45720" rIns="91440" bIns="45720" rtlCol="0">
            <a:normAutofit/>
          </a:bodyPr>
          <a:lstStyle/>
          <a:p>
            <a:r>
              <a:rPr lang="en-US" sz="2400" dirty="0" err="1"/>
              <a:t>Yua</a:t>
            </a:r>
            <a:r>
              <a:rPr lang="en-US" sz="2400" dirty="0"/>
              <a:t> or </a:t>
            </a:r>
            <a:r>
              <a:rPr lang="en-US" sz="2400" dirty="0" err="1"/>
              <a:t>Ellem</a:t>
            </a:r>
            <a:r>
              <a:rPr lang="en-US" sz="2400" dirty="0"/>
              <a:t> </a:t>
            </a:r>
            <a:r>
              <a:rPr lang="en-US" sz="2400" dirty="0" err="1"/>
              <a:t>Yua</a:t>
            </a:r>
            <a:r>
              <a:rPr lang="en-US" sz="2400" dirty="0"/>
              <a:t> (Spirit/creator) at the center </a:t>
            </a:r>
          </a:p>
          <a:p>
            <a:r>
              <a:rPr lang="en-US" sz="2400" dirty="0"/>
              <a:t>Children closest to spirit </a:t>
            </a:r>
          </a:p>
          <a:p>
            <a:r>
              <a:rPr lang="en-US" sz="2400" dirty="0"/>
              <a:t>Elders teach and connect with children</a:t>
            </a:r>
          </a:p>
          <a:p>
            <a:r>
              <a:rPr lang="en-US" sz="2400" dirty="0"/>
              <a:t>Female Identifying relatives care for community and provide</a:t>
            </a:r>
          </a:p>
          <a:p>
            <a:r>
              <a:rPr lang="en-US" sz="2400" dirty="0"/>
              <a:t>Male identifying relatives protect and provide </a:t>
            </a:r>
          </a:p>
          <a:p>
            <a:r>
              <a:rPr lang="en-US" sz="2400" dirty="0"/>
              <a:t>Every person is important and valued</a:t>
            </a:r>
          </a:p>
          <a:p>
            <a:pPr>
              <a:buFont typeface="Franklin Gothic Book" panose="020B0503020102020204" pitchFamily="34" charset="0"/>
              <a:buNone/>
            </a:pPr>
            <a:endParaRPr lang="en-US" dirty="0"/>
          </a:p>
        </p:txBody>
      </p:sp>
      <p:sp>
        <p:nvSpPr>
          <p:cNvPr id="7" name="TextBox 6">
            <a:extLst>
              <a:ext uri="{FF2B5EF4-FFF2-40B4-BE49-F238E27FC236}">
                <a16:creationId xmlns:a16="http://schemas.microsoft.com/office/drawing/2014/main" id="{062EE8C1-D3BE-43C3-889F-8897C7521DDD}"/>
              </a:ext>
            </a:extLst>
          </p:cNvPr>
          <p:cNvSpPr txBox="1"/>
          <p:nvPr/>
        </p:nvSpPr>
        <p:spPr>
          <a:xfrm>
            <a:off x="7090011" y="6419203"/>
            <a:ext cx="5523781" cy="276999"/>
          </a:xfrm>
          <a:prstGeom prst="rect">
            <a:avLst/>
          </a:prstGeom>
          <a:noFill/>
        </p:spPr>
        <p:txBody>
          <a:bodyPr wrap="square" rtlCol="0">
            <a:spAutoFit/>
          </a:bodyPr>
          <a:lstStyle/>
          <a:p>
            <a:pPr>
              <a:spcAft>
                <a:spcPts val="600"/>
              </a:spcAft>
            </a:pPr>
            <a:r>
              <a:rPr lang="en-US" sz="1200" dirty="0"/>
              <a:t>Citation: Concepts borrowed from YKHC </a:t>
            </a:r>
            <a:r>
              <a:rPr lang="en-US" sz="1200" dirty="0" err="1"/>
              <a:t>Calricaraq</a:t>
            </a:r>
            <a:r>
              <a:rPr lang="en-US" sz="1200" dirty="0"/>
              <a:t> Program</a:t>
            </a:r>
          </a:p>
        </p:txBody>
      </p:sp>
    </p:spTree>
    <p:extLst>
      <p:ext uri="{BB962C8B-B14F-4D97-AF65-F5344CB8AC3E}">
        <p14:creationId xmlns:p14="http://schemas.microsoft.com/office/powerpoint/2010/main" val="220182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5FA8C-E6DB-333B-F23A-41B4D7EF4E84}"/>
              </a:ext>
            </a:extLst>
          </p:cNvPr>
          <p:cNvSpPr>
            <a:spLocks noGrp="1"/>
          </p:cNvSpPr>
          <p:nvPr>
            <p:ph type="title"/>
          </p:nvPr>
        </p:nvSpPr>
        <p:spPr>
          <a:xfrm>
            <a:off x="5100824" y="685800"/>
            <a:ext cx="6176776" cy="1485900"/>
          </a:xfrm>
        </p:spPr>
        <p:txBody>
          <a:bodyPr>
            <a:normAutofit/>
          </a:bodyPr>
          <a:lstStyle/>
          <a:p>
            <a:r>
              <a:rPr lang="en-US" b="1" dirty="0"/>
              <a:t>CALRICARAQ</a:t>
            </a:r>
            <a:r>
              <a:rPr lang="en-US" dirty="0"/>
              <a:t> – THE WAY TO HEALTHY LIVING</a:t>
            </a:r>
            <a:endParaRPr lang="en-US" b="1" dirty="0"/>
          </a:p>
        </p:txBody>
      </p:sp>
      <p:pic>
        <p:nvPicPr>
          <p:cNvPr id="8" name="Picture 7" descr="A picture containing black&#10;&#10;Description automatically generated">
            <a:extLst>
              <a:ext uri="{FF2B5EF4-FFF2-40B4-BE49-F238E27FC236}">
                <a16:creationId xmlns:a16="http://schemas.microsoft.com/office/drawing/2014/main" id="{5B7C0351-A874-8034-CF62-39BB8923C522}"/>
              </a:ext>
            </a:extLst>
          </p:cNvPr>
          <p:cNvPicPr>
            <a:picLocks noChangeAspect="1"/>
          </p:cNvPicPr>
          <p:nvPr/>
        </p:nvPicPr>
        <p:blipFill rotWithShape="1">
          <a:blip r:embed="rId3"/>
          <a:srcRect l="16074" r="20471" b="-1"/>
          <a:stretch/>
        </p:blipFill>
        <p:spPr>
          <a:xfrm>
            <a:off x="-1" y="10"/>
            <a:ext cx="4373546" cy="6857990"/>
          </a:xfrm>
          <a:prstGeom prst="rect">
            <a:avLst/>
          </a:prstGeom>
        </p:spPr>
      </p:pic>
      <p:sp>
        <p:nvSpPr>
          <p:cNvPr id="18" name="Rectangle 1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CD52F27-7774-643D-09B6-57DAE53DCC81}"/>
              </a:ext>
            </a:extLst>
          </p:cNvPr>
          <p:cNvSpPr>
            <a:spLocks noGrp="1"/>
          </p:cNvSpPr>
          <p:nvPr>
            <p:ph idx="1"/>
          </p:nvPr>
        </p:nvSpPr>
        <p:spPr>
          <a:xfrm>
            <a:off x="4739148" y="1976283"/>
            <a:ext cx="7452852" cy="4680155"/>
          </a:xfrm>
        </p:spPr>
        <p:txBody>
          <a:bodyPr>
            <a:normAutofit/>
          </a:bodyPr>
          <a:lstStyle/>
          <a:p>
            <a:pPr marL="0" indent="0">
              <a:buNone/>
            </a:pPr>
            <a:r>
              <a:rPr lang="en-US" sz="2400" kern="1400" dirty="0">
                <a:latin typeface="Calibri" panose="020F0502020204030204" pitchFamily="34" charset="0"/>
              </a:rPr>
              <a:t>Our ancestors passed down teachings that were a gift from the creator so that we could live well.  They were taught by example and with stories. </a:t>
            </a:r>
          </a:p>
          <a:p>
            <a:pPr marL="0" indent="0">
              <a:buNone/>
            </a:pPr>
            <a:endParaRPr lang="en-US" sz="2400" kern="1400" dirty="0">
              <a:latin typeface="Calibri" panose="020F0502020204030204" pitchFamily="34" charset="0"/>
            </a:endParaRP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Kenka</a:t>
            </a:r>
            <a:r>
              <a:rPr kumimoji="0" lang="en-US" altLang="en-US" sz="2400" b="1" i="0" u="none" strike="noStrike" cap="none" normalizeH="0" baseline="0" dirty="0">
                <a:ln>
                  <a:noFill/>
                </a:ln>
                <a:effectLst/>
                <a:latin typeface="Calibri" panose="020F0502020204030204" pitchFamily="34" charset="0"/>
              </a:rPr>
              <a:t>- </a:t>
            </a:r>
            <a:r>
              <a:rPr kumimoji="0" lang="en-US" altLang="en-US" sz="2400" b="0" i="0" u="none" strike="noStrike" cap="none" normalizeH="0" baseline="0" dirty="0">
                <a:ln>
                  <a:noFill/>
                </a:ln>
                <a:effectLst/>
                <a:latin typeface="Calibri" panose="020F0502020204030204" pitchFamily="34" charset="0"/>
              </a:rPr>
              <a:t>Unconditional Love as a way of being</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Naklegtaq</a:t>
            </a:r>
            <a:r>
              <a:rPr kumimoji="0" lang="en-US" altLang="en-US" sz="2400" b="1" i="0" u="none" strike="noStrike" cap="none" normalizeH="0" baseline="0" dirty="0">
                <a:ln>
                  <a:noFill/>
                </a:ln>
                <a:effectLst/>
                <a:latin typeface="Calibri" panose="020F0502020204030204" pitchFamily="34" charset="0"/>
              </a:rPr>
              <a:t> </a:t>
            </a:r>
            <a:r>
              <a:rPr kumimoji="0" lang="en-US" altLang="en-US" sz="2400" b="1" i="0" u="none" strike="noStrike" cap="none" normalizeH="0" baseline="0" dirty="0" err="1">
                <a:ln>
                  <a:noFill/>
                </a:ln>
                <a:effectLst/>
                <a:latin typeface="Calibri" panose="020F0502020204030204" pitchFamily="34" charset="0"/>
              </a:rPr>
              <a:t>kusgurtaq</a:t>
            </a:r>
            <a:r>
              <a:rPr kumimoji="0" lang="en-US" altLang="en-US" sz="2400" b="0" i="0" u="none" strike="noStrike" cap="none" normalizeH="0" baseline="0" dirty="0">
                <a:ln>
                  <a:noFill/>
                </a:ln>
                <a:effectLst/>
                <a:latin typeface="Calibri" panose="020F0502020204030204" pitchFamily="34" charset="0"/>
              </a:rPr>
              <a:t>– Being Empathetic</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Tuvqataq</a:t>
            </a:r>
            <a:r>
              <a:rPr kumimoji="0" lang="en-US" altLang="en-US" sz="2400" b="0" i="0" u="none" strike="noStrike" cap="none" normalizeH="0" baseline="0" dirty="0">
                <a:ln>
                  <a:noFill/>
                </a:ln>
                <a:effectLst/>
                <a:latin typeface="Calibri" panose="020F0502020204030204" pitchFamily="34" charset="0"/>
              </a:rPr>
              <a:t>- Being Compassionate</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Takumcutaq</a:t>
            </a:r>
            <a:r>
              <a:rPr kumimoji="0" lang="en-US" altLang="en-US" sz="2400" b="0" i="0" u="none" strike="noStrike" cap="none" normalizeH="0" baseline="0" dirty="0">
                <a:ln>
                  <a:noFill/>
                </a:ln>
                <a:effectLst/>
                <a:latin typeface="Calibri" panose="020F0502020204030204" pitchFamily="34" charset="0"/>
              </a:rPr>
              <a:t>- Being Sympathetic </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Patagavkenani</a:t>
            </a:r>
            <a:r>
              <a:rPr kumimoji="0" lang="en-US" altLang="en-US" sz="2400" b="0" i="0" u="none" strike="noStrike" cap="none" normalizeH="0" baseline="0" dirty="0">
                <a:ln>
                  <a:noFill/>
                </a:ln>
                <a:effectLst/>
                <a:latin typeface="Calibri" panose="020F0502020204030204" pitchFamily="34" charset="0"/>
              </a:rPr>
              <a:t>- Having Patience </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Anglanilleq</a:t>
            </a:r>
            <a:r>
              <a:rPr kumimoji="0" lang="en-US" altLang="en-US" sz="2400" b="0" i="0" u="none" strike="noStrike" cap="none" normalizeH="0" baseline="0" dirty="0">
                <a:ln>
                  <a:noFill/>
                </a:ln>
                <a:effectLst/>
                <a:latin typeface="Calibri" panose="020F0502020204030204" pitchFamily="34" charset="0"/>
              </a:rPr>
              <a:t>- Natural Laws Of Life </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Qanruyun</a:t>
            </a:r>
            <a:r>
              <a:rPr kumimoji="0" lang="en-US" altLang="en-US" sz="2400" b="0" i="0" u="none" strike="noStrike" cap="none" normalizeH="0" baseline="0" dirty="0">
                <a:ln>
                  <a:noFill/>
                </a:ln>
                <a:effectLst/>
                <a:latin typeface="Calibri" panose="020F0502020204030204" pitchFamily="34" charset="0"/>
              </a:rPr>
              <a:t>- How to Be </a:t>
            </a:r>
          </a:p>
          <a:p>
            <a:pPr eaLnBrk="0" fontAlgn="base" hangingPunct="0">
              <a:spcBef>
                <a:spcPct val="0"/>
              </a:spcBef>
              <a:spcAft>
                <a:spcPct val="0"/>
              </a:spcAft>
            </a:pPr>
            <a:r>
              <a:rPr kumimoji="0" lang="en-US" altLang="en-US" sz="2400" b="1" i="0" u="none" strike="noStrike" cap="none" normalizeH="0" baseline="0" dirty="0" err="1">
                <a:ln>
                  <a:noFill/>
                </a:ln>
                <a:effectLst/>
                <a:latin typeface="Calibri" panose="020F0502020204030204" pitchFamily="34" charset="0"/>
              </a:rPr>
              <a:t>Ayuqucirtuun</a:t>
            </a:r>
            <a:r>
              <a:rPr kumimoji="0" lang="en-US" altLang="en-US" sz="2400" b="1" i="0" u="none" strike="noStrike" cap="none" normalizeH="0" baseline="0" dirty="0">
                <a:ln>
                  <a:noFill/>
                </a:ln>
                <a:effectLst/>
                <a:latin typeface="Calibri" panose="020F0502020204030204" pitchFamily="34" charset="0"/>
              </a:rPr>
              <a:t>- </a:t>
            </a:r>
            <a:r>
              <a:rPr kumimoji="0" lang="en-US" altLang="en-US" sz="2400" b="0" i="0" u="none" strike="noStrike" cap="none" normalizeH="0" baseline="0" dirty="0">
                <a:ln>
                  <a:noFill/>
                </a:ln>
                <a:effectLst/>
                <a:latin typeface="Calibri" panose="020F0502020204030204" pitchFamily="34" charset="0"/>
              </a:rPr>
              <a:t>Humor Provoking Joy </a:t>
            </a:r>
          </a:p>
          <a:p>
            <a:endParaRPr lang="en-US" sz="1900" dirty="0"/>
          </a:p>
        </p:txBody>
      </p:sp>
      <p:sp>
        <p:nvSpPr>
          <p:cNvPr id="5" name="TextBox 4">
            <a:extLst>
              <a:ext uri="{FF2B5EF4-FFF2-40B4-BE49-F238E27FC236}">
                <a16:creationId xmlns:a16="http://schemas.microsoft.com/office/drawing/2014/main" id="{69BC4C3A-5E9B-D320-144D-49CF10C7FBA3}"/>
              </a:ext>
            </a:extLst>
          </p:cNvPr>
          <p:cNvSpPr txBox="1"/>
          <p:nvPr/>
        </p:nvSpPr>
        <p:spPr>
          <a:xfrm>
            <a:off x="5100824" y="6304190"/>
            <a:ext cx="6098240" cy="261610"/>
          </a:xfrm>
          <a:prstGeom prst="rect">
            <a:avLst/>
          </a:prstGeom>
          <a:noFill/>
        </p:spPr>
        <p:txBody>
          <a:bodyPr wrap="square">
            <a:spAutoFit/>
          </a:bodyPr>
          <a:lstStyle/>
          <a:p>
            <a:pPr>
              <a:spcAft>
                <a:spcPts val="600"/>
              </a:spcAft>
            </a:pPr>
            <a:r>
              <a:rPr lang="en-US" sz="1100" dirty="0"/>
              <a:t>Citation: Concepts borrowed from YKHC </a:t>
            </a:r>
            <a:r>
              <a:rPr lang="en-US" sz="1100" dirty="0" err="1"/>
              <a:t>Calricaraq</a:t>
            </a:r>
            <a:r>
              <a:rPr lang="en-US" sz="1100" dirty="0"/>
              <a:t> Program</a:t>
            </a:r>
          </a:p>
        </p:txBody>
      </p:sp>
    </p:spTree>
    <p:extLst>
      <p:ext uri="{BB962C8B-B14F-4D97-AF65-F5344CB8AC3E}">
        <p14:creationId xmlns:p14="http://schemas.microsoft.com/office/powerpoint/2010/main" val="381534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B8515-4B2A-5E01-B672-2B353CE6587D}"/>
              </a:ext>
            </a:extLst>
          </p:cNvPr>
          <p:cNvSpPr>
            <a:spLocks noGrp="1"/>
          </p:cNvSpPr>
          <p:nvPr>
            <p:ph type="title"/>
          </p:nvPr>
        </p:nvSpPr>
        <p:spPr>
          <a:xfrm>
            <a:off x="784743" y="685800"/>
            <a:ext cx="5958837" cy="1485900"/>
          </a:xfrm>
        </p:spPr>
        <p:txBody>
          <a:bodyPr>
            <a:normAutofit/>
          </a:bodyPr>
          <a:lstStyle/>
          <a:p>
            <a:r>
              <a:rPr lang="en-US" dirty="0"/>
              <a:t>CULTURE IS: </a:t>
            </a:r>
          </a:p>
        </p:txBody>
      </p:sp>
      <p:sp>
        <p:nvSpPr>
          <p:cNvPr id="3" name="Content Placeholder 2">
            <a:extLst>
              <a:ext uri="{FF2B5EF4-FFF2-40B4-BE49-F238E27FC236}">
                <a16:creationId xmlns:a16="http://schemas.microsoft.com/office/drawing/2014/main" id="{461C10DB-B541-B455-8D97-2EC500FE0ADC}"/>
              </a:ext>
            </a:extLst>
          </p:cNvPr>
          <p:cNvSpPr>
            <a:spLocks noGrp="1"/>
          </p:cNvSpPr>
          <p:nvPr>
            <p:ph idx="1"/>
          </p:nvPr>
        </p:nvSpPr>
        <p:spPr>
          <a:xfrm>
            <a:off x="605838" y="1637924"/>
            <a:ext cx="5958837" cy="3581400"/>
          </a:xfrm>
        </p:spPr>
        <p:txBody>
          <a:bodyPr>
            <a:normAutofit/>
          </a:bodyPr>
          <a:lstStyle/>
          <a:p>
            <a:r>
              <a:rPr lang="en-US" sz="2400" dirty="0"/>
              <a:t>Healing</a:t>
            </a:r>
          </a:p>
          <a:p>
            <a:r>
              <a:rPr lang="en-US" sz="2400" dirty="0"/>
              <a:t>Prevention</a:t>
            </a:r>
          </a:p>
          <a:p>
            <a:r>
              <a:rPr lang="en-US" sz="2400" dirty="0"/>
              <a:t>Resistance</a:t>
            </a:r>
          </a:p>
          <a:p>
            <a:r>
              <a:rPr lang="en-US" sz="2400" dirty="0"/>
              <a:t>Resiliency</a:t>
            </a:r>
          </a:p>
          <a:p>
            <a:r>
              <a:rPr lang="en-US" sz="2400" dirty="0"/>
              <a:t>Protective </a:t>
            </a:r>
          </a:p>
          <a:p>
            <a:r>
              <a:rPr lang="en-US" sz="2400" dirty="0"/>
              <a:t>The application of thousands of years of “evidence-based practice”</a:t>
            </a:r>
          </a:p>
          <a:p>
            <a:endParaRPr lang="en-US" sz="2400" dirty="0"/>
          </a:p>
        </p:txBody>
      </p:sp>
      <p:sp>
        <p:nvSpPr>
          <p:cNvPr id="14" name="Rectangle 1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text, fabric&#10;&#10;Description automatically generated">
            <a:extLst>
              <a:ext uri="{FF2B5EF4-FFF2-40B4-BE49-F238E27FC236}">
                <a16:creationId xmlns:a16="http://schemas.microsoft.com/office/drawing/2014/main" id="{19518939-FD7B-60D5-9DB7-6824A03EB236}"/>
              </a:ext>
            </a:extLst>
          </p:cNvPr>
          <p:cNvPicPr>
            <a:picLocks noChangeAspect="1"/>
          </p:cNvPicPr>
          <p:nvPr/>
        </p:nvPicPr>
        <p:blipFill>
          <a:blip r:embed="rId3"/>
          <a:stretch>
            <a:fillRect/>
          </a:stretch>
        </p:blipFill>
        <p:spPr>
          <a:xfrm>
            <a:off x="8514642" y="639704"/>
            <a:ext cx="2774975" cy="557784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extBox 3">
            <a:extLst>
              <a:ext uri="{FF2B5EF4-FFF2-40B4-BE49-F238E27FC236}">
                <a16:creationId xmlns:a16="http://schemas.microsoft.com/office/drawing/2014/main" id="{648F31BA-54B6-314A-8B57-A1E20387C8B7}"/>
              </a:ext>
            </a:extLst>
          </p:cNvPr>
          <p:cNvSpPr txBox="1"/>
          <p:nvPr/>
        </p:nvSpPr>
        <p:spPr>
          <a:xfrm>
            <a:off x="784743" y="5282024"/>
            <a:ext cx="5523781" cy="1585049"/>
          </a:xfrm>
          <a:prstGeom prst="rect">
            <a:avLst/>
          </a:prstGeom>
          <a:noFill/>
        </p:spPr>
        <p:txBody>
          <a:bodyPr wrap="square" rtlCol="0">
            <a:spAutoFit/>
          </a:bodyPr>
          <a:lstStyle/>
          <a:p>
            <a:pPr>
              <a:spcAft>
                <a:spcPts val="600"/>
              </a:spcAft>
            </a:pPr>
            <a:r>
              <a:rPr lang="en-US" sz="1200" dirty="0"/>
              <a:t>Citation: SAMHA – Culture Is Prevention, 1999</a:t>
            </a:r>
          </a:p>
          <a:p>
            <a:pPr>
              <a:spcAft>
                <a:spcPts val="600"/>
              </a:spcAft>
            </a:pPr>
            <a:r>
              <a:rPr lang="en-US" sz="1200" dirty="0"/>
              <a:t>Citation: Tucker Walters &amp; Beltran, 2015 and 2007</a:t>
            </a:r>
          </a:p>
          <a:p>
            <a:pPr>
              <a:spcAft>
                <a:spcPts val="600"/>
              </a:spcAft>
            </a:pPr>
            <a:r>
              <a:rPr lang="en-US" sz="1200" dirty="0"/>
              <a:t>Citation: Gordon, Him &amp; Jordan, 2022</a:t>
            </a:r>
          </a:p>
          <a:p>
            <a:pPr>
              <a:spcAft>
                <a:spcPts val="600"/>
              </a:spcAft>
            </a:pPr>
            <a:r>
              <a:rPr lang="en-US" sz="1200" dirty="0"/>
              <a:t>Citation: Braveheart, Chase, Elkins, and </a:t>
            </a:r>
            <a:r>
              <a:rPr lang="en-US" sz="1200" dirty="0" err="1"/>
              <a:t>Altschul</a:t>
            </a:r>
            <a:r>
              <a:rPr lang="en-US" sz="1200" dirty="0"/>
              <a:t>, 2011</a:t>
            </a:r>
          </a:p>
          <a:p>
            <a:pPr>
              <a:spcAft>
                <a:spcPts val="600"/>
              </a:spcAft>
            </a:pPr>
            <a:r>
              <a:rPr lang="en-US" sz="1200" dirty="0"/>
              <a:t>Citation: Yamane &amp; Helm, 2022</a:t>
            </a:r>
          </a:p>
          <a:p>
            <a:pPr>
              <a:spcAft>
                <a:spcPts val="600"/>
              </a:spcAft>
            </a:pPr>
            <a:endParaRPr lang="en-US" sz="1200" dirty="0"/>
          </a:p>
        </p:txBody>
      </p:sp>
    </p:spTree>
    <p:extLst>
      <p:ext uri="{BB962C8B-B14F-4D97-AF65-F5344CB8AC3E}">
        <p14:creationId xmlns:p14="http://schemas.microsoft.com/office/powerpoint/2010/main" val="395988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952E354-FD52-638F-2F76-70457237790B}"/>
              </a:ext>
            </a:extLst>
          </p:cNvPr>
          <p:cNvPicPr>
            <a:picLocks noGrp="1" noChangeAspect="1"/>
          </p:cNvPicPr>
          <p:nvPr>
            <p:ph idx="1"/>
          </p:nvPr>
        </p:nvPicPr>
        <p:blipFill rotWithShape="1">
          <a:blip r:embed="rId3">
            <a:alphaModFix amt="35000"/>
          </a:blip>
          <a:srcRect l="4947" t="6120" r="1861" b="5990"/>
          <a:stretch/>
        </p:blipFill>
        <p:spPr>
          <a:xfrm>
            <a:off x="-186576" y="-223738"/>
            <a:ext cx="12378576" cy="7471657"/>
          </a:xfrm>
          <a:prstGeom prst="rect">
            <a:avLst/>
          </a:prstGeom>
        </p:spPr>
      </p:pic>
      <p:sp>
        <p:nvSpPr>
          <p:cNvPr id="5" name="Content Placeholder 2">
            <a:extLst>
              <a:ext uri="{FF2B5EF4-FFF2-40B4-BE49-F238E27FC236}">
                <a16:creationId xmlns:a16="http://schemas.microsoft.com/office/drawing/2014/main" id="{210E1128-9EE4-68BB-DF28-6BE94B37FB27}"/>
              </a:ext>
            </a:extLst>
          </p:cNvPr>
          <p:cNvSpPr txBox="1">
            <a:spLocks/>
          </p:cNvSpPr>
          <p:nvPr/>
        </p:nvSpPr>
        <p:spPr>
          <a:xfrm>
            <a:off x="442452" y="2286000"/>
            <a:ext cx="10530348" cy="3581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Clr>
                <a:srgbClr val="EBE5A4"/>
              </a:buClr>
            </a:pPr>
            <a:endParaRPr lang="en-US" sz="3600" dirty="0"/>
          </a:p>
        </p:txBody>
      </p:sp>
      <p:sp>
        <p:nvSpPr>
          <p:cNvPr id="3" name="TextBox 2">
            <a:extLst>
              <a:ext uri="{FF2B5EF4-FFF2-40B4-BE49-F238E27FC236}">
                <a16:creationId xmlns:a16="http://schemas.microsoft.com/office/drawing/2014/main" id="{759FD1A9-B915-90C2-BB8B-EE0637B7ACDA}"/>
              </a:ext>
            </a:extLst>
          </p:cNvPr>
          <p:cNvSpPr txBox="1"/>
          <p:nvPr/>
        </p:nvSpPr>
        <p:spPr>
          <a:xfrm>
            <a:off x="275303" y="1521061"/>
            <a:ext cx="11670891" cy="3970318"/>
          </a:xfrm>
          <a:prstGeom prst="rect">
            <a:avLst/>
          </a:prstGeom>
          <a:noFill/>
        </p:spPr>
        <p:txBody>
          <a:bodyPr wrap="square">
            <a:spAutoFit/>
          </a:bodyPr>
          <a:lstStyle/>
          <a:p>
            <a:pPr algn="ctr">
              <a:buClr>
                <a:srgbClr val="EBE5A4"/>
              </a:buClr>
              <a:buFont typeface="Franklin Gothic Book" panose="020B0503020102020204" pitchFamily="34" charset="0"/>
              <a:buNone/>
            </a:pPr>
            <a:endParaRPr lang="en-US" sz="3600" dirty="0"/>
          </a:p>
          <a:p>
            <a:pPr algn="ctr">
              <a:buClr>
                <a:srgbClr val="EBE5A4"/>
              </a:buClr>
              <a:buFont typeface="Franklin Gothic Book" panose="020B0503020102020204" pitchFamily="34" charset="0"/>
              <a:buNone/>
            </a:pPr>
            <a:r>
              <a:rPr lang="en-US" sz="3600" dirty="0"/>
              <a:t>“We instill in them a pronounced distaste for the native life so that they will be humiliated when reminded of their origin.  When they graduate from our institutions, the children have lost everything Native except their blood.” </a:t>
            </a:r>
          </a:p>
          <a:p>
            <a:pPr algn="ctr">
              <a:buClr>
                <a:srgbClr val="EBE5A4"/>
              </a:buClr>
              <a:buFont typeface="Franklin Gothic Book" panose="020B0503020102020204" pitchFamily="34" charset="0"/>
              <a:buNone/>
            </a:pPr>
            <a:r>
              <a:rPr lang="en-US" sz="3600" dirty="0"/>
              <a:t>– Bishop Vital Grandin, 1875 </a:t>
            </a:r>
          </a:p>
          <a:p>
            <a:pPr algn="ctr">
              <a:buClr>
                <a:srgbClr val="EBE5A4"/>
              </a:buClr>
            </a:pPr>
            <a:endParaRPr lang="en-US" sz="3600" dirty="0"/>
          </a:p>
        </p:txBody>
      </p:sp>
    </p:spTree>
    <p:extLst>
      <p:ext uri="{BB962C8B-B14F-4D97-AF65-F5344CB8AC3E}">
        <p14:creationId xmlns:p14="http://schemas.microsoft.com/office/powerpoint/2010/main" val="4055505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56C0-DE1A-32D3-5C20-BE654EF6D589}"/>
              </a:ext>
            </a:extLst>
          </p:cNvPr>
          <p:cNvSpPr>
            <a:spLocks noGrp="1"/>
          </p:cNvSpPr>
          <p:nvPr>
            <p:ph type="title"/>
          </p:nvPr>
        </p:nvSpPr>
        <p:spPr>
          <a:xfrm>
            <a:off x="1083364" y="233570"/>
            <a:ext cx="10306879" cy="1485900"/>
          </a:xfrm>
        </p:spPr>
        <p:txBody>
          <a:bodyPr>
            <a:normAutofit fontScale="90000"/>
          </a:bodyPr>
          <a:lstStyle/>
          <a:p>
            <a:r>
              <a:rPr lang="en-US" dirty="0"/>
              <a:t>THE INTENT OF THE DOCTRINE OF DISCOVERY/ DOMINATION WAS TO ACQUIRE LANDS </a:t>
            </a:r>
          </a:p>
        </p:txBody>
      </p:sp>
      <p:sp>
        <p:nvSpPr>
          <p:cNvPr id="3" name="Content Placeholder 2">
            <a:extLst>
              <a:ext uri="{FF2B5EF4-FFF2-40B4-BE49-F238E27FC236}">
                <a16:creationId xmlns:a16="http://schemas.microsoft.com/office/drawing/2014/main" id="{188056AA-3AA1-C0FC-3138-CD74027CFF92}"/>
              </a:ext>
            </a:extLst>
          </p:cNvPr>
          <p:cNvSpPr>
            <a:spLocks noGrp="1"/>
          </p:cNvSpPr>
          <p:nvPr>
            <p:ph idx="1"/>
          </p:nvPr>
        </p:nvSpPr>
        <p:spPr>
          <a:xfrm>
            <a:off x="1083364" y="1441174"/>
            <a:ext cx="10774019" cy="5098774"/>
          </a:xfrm>
        </p:spPr>
        <p:txBody>
          <a:bodyPr>
            <a:normAutofit fontScale="92500" lnSpcReduction="20000"/>
          </a:bodyPr>
          <a:lstStyle/>
          <a:p>
            <a:r>
              <a:rPr lang="en-US" sz="2600" dirty="0"/>
              <a:t>The original language is based on the concept of terra nullius meaning vacant lands. The meaning was re-interpreted to land not occupied by Christians after Columbus sailed to North America and found that there were people occupying those lands </a:t>
            </a:r>
          </a:p>
          <a:p>
            <a:r>
              <a:rPr lang="en-US" sz="2600" dirty="0">
                <a:solidFill>
                  <a:srgbClr val="050505"/>
                </a:solidFill>
                <a:effectLst/>
                <a:latin typeface="Segoe UI Historic" panose="020B0502040204020203" pitchFamily="34" charset="0"/>
                <a:ea typeface="Calibri" panose="020F0502020204030204" pitchFamily="34" charset="0"/>
              </a:rPr>
              <a:t>Pope Nicholas directed King Alfonso to “capture, vanquish, and subdue the </a:t>
            </a:r>
            <a:r>
              <a:rPr lang="en-US" sz="2600" dirty="0" err="1">
                <a:solidFill>
                  <a:srgbClr val="050505"/>
                </a:solidFill>
                <a:effectLst/>
                <a:latin typeface="Segoe UI Historic" panose="020B0502040204020203" pitchFamily="34" charset="0"/>
                <a:ea typeface="Calibri" panose="020F0502020204030204" pitchFamily="34" charset="0"/>
              </a:rPr>
              <a:t>saracens</a:t>
            </a:r>
            <a:r>
              <a:rPr lang="en-US" sz="2600" dirty="0">
                <a:solidFill>
                  <a:srgbClr val="050505"/>
                </a:solidFill>
                <a:effectLst/>
                <a:latin typeface="Segoe UI Historic" panose="020B0502040204020203" pitchFamily="34" charset="0"/>
                <a:ea typeface="Calibri" panose="020F0502020204030204" pitchFamily="34" charset="0"/>
              </a:rPr>
              <a:t>, pagans, and other enemies of Christ,” to “put them into perpetual slavery,” and “to take all their possessions and property”</a:t>
            </a:r>
          </a:p>
          <a:p>
            <a:r>
              <a:rPr lang="en-US" sz="2600" dirty="0"/>
              <a:t>The ideology supported dehumanization of people living on their homelands</a:t>
            </a:r>
          </a:p>
          <a:p>
            <a:pPr lvl="1"/>
            <a:r>
              <a:rPr lang="en-US" sz="2600" dirty="0"/>
              <a:t>Murder 				- Torture</a:t>
            </a:r>
          </a:p>
          <a:p>
            <a:pPr lvl="1"/>
            <a:r>
              <a:rPr lang="en-US" sz="2600" dirty="0"/>
              <a:t>Forced-assimilation			- Dispossession</a:t>
            </a:r>
          </a:p>
          <a:p>
            <a:r>
              <a:rPr lang="en-US" sz="2600" dirty="0"/>
              <a:t>The Doctrine of Discovery became the foundation of US and international law used to justify the extermination of native people.</a:t>
            </a:r>
          </a:p>
          <a:p>
            <a:r>
              <a:rPr lang="en-US" sz="2600" dirty="0"/>
              <a:t>The Doctrine of Discovery inspired the Monroe Doctrine in 1823 which declared dominance over the western hemisphere including the concept of manifest destiny that justified westward expansion because it was “sanctioned by God.”</a:t>
            </a:r>
          </a:p>
          <a:p>
            <a:pPr marL="0" indent="0">
              <a:buNone/>
            </a:pPr>
            <a:endParaRPr lang="en-US" dirty="0"/>
          </a:p>
          <a:p>
            <a:endParaRPr lang="en-US" dirty="0"/>
          </a:p>
        </p:txBody>
      </p:sp>
    </p:spTree>
    <p:extLst>
      <p:ext uri="{BB962C8B-B14F-4D97-AF65-F5344CB8AC3E}">
        <p14:creationId xmlns:p14="http://schemas.microsoft.com/office/powerpoint/2010/main" val="20732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18F4489D-5241-9ECC-44B7-224F77B54122}"/>
              </a:ext>
            </a:extLst>
          </p:cNvPr>
          <p:cNvPicPr>
            <a:picLocks noGrp="1" noChangeAspect="1"/>
          </p:cNvPicPr>
          <p:nvPr>
            <p:ph idx="1"/>
          </p:nvPr>
        </p:nvPicPr>
        <p:blipFill rotWithShape="1">
          <a:blip r:embed="rId3"/>
          <a:srcRect l="3936" t="3659" r="2970" b="2393"/>
          <a:stretch/>
        </p:blipFill>
        <p:spPr>
          <a:xfrm>
            <a:off x="1573161" y="178212"/>
            <a:ext cx="8842531" cy="6518420"/>
          </a:xfrm>
          <a:prstGeom prst="rect">
            <a:avLst/>
          </a:prstGeom>
        </p:spPr>
      </p:pic>
    </p:spTree>
    <p:extLst>
      <p:ext uri="{BB962C8B-B14F-4D97-AF65-F5344CB8AC3E}">
        <p14:creationId xmlns:p14="http://schemas.microsoft.com/office/powerpoint/2010/main" val="17272309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16838</TotalTime>
  <Words>2266</Words>
  <Application>Microsoft Office PowerPoint</Application>
  <PresentationFormat>Widescreen</PresentationFormat>
  <Paragraphs>171</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Franklin Gothic Book</vt:lpstr>
      <vt:lpstr>Segoe UI Historic</vt:lpstr>
      <vt:lpstr>Crop</vt:lpstr>
      <vt:lpstr>Why We Hurt</vt:lpstr>
      <vt:lpstr>Who We Are </vt:lpstr>
      <vt:lpstr>PowerPoint Presentation</vt:lpstr>
      <vt:lpstr>PowerPoint Presentation</vt:lpstr>
      <vt:lpstr>CALRICARAQ – THE WAY TO HEALTHY LIVING</vt:lpstr>
      <vt:lpstr>CULTURE IS: </vt:lpstr>
      <vt:lpstr>PowerPoint Presentation</vt:lpstr>
      <vt:lpstr>THE INTENT OF THE DOCTRINE OF DISCOVERY/ DOMINATION WAS TO ACQUIRE LANDS </vt:lpstr>
      <vt:lpstr>PowerPoint Presentation</vt:lpstr>
      <vt:lpstr>TRAUMA RESPONSE WARNING </vt:lpstr>
      <vt:lpstr>VIOLENCE IS A LEARNED BEHAVIOR  </vt:lpstr>
      <vt:lpstr>COLONIZATION IS UNNATURAL </vt:lpstr>
      <vt:lpstr>PowerPoint Presentation</vt:lpstr>
      <vt:lpstr>PowerPoint Presentation</vt:lpstr>
      <vt:lpstr>PowerPoint Presentation</vt:lpstr>
      <vt:lpstr>WHEN WE DON’T HAVE THE TOOLS OR WORDS TO SAY WHAT WE NEED, OUR BEHAVIORS TELL A STORY FOR US</vt:lpstr>
      <vt:lpstr>NATURAL REACTIONS TO TRAUMA –WAYS WE PROTECT OURSELVES TO SURVIVE</vt:lpstr>
      <vt:lpstr>NATURAL REACTIONS TO TRAUMA –WAYS WE PROTECT OURSELVES TO SURVIVE CONT. </vt:lpstr>
      <vt:lpstr>QARUYUN </vt:lpstr>
      <vt:lpstr>INVESTING IN COMMUNITY – HIRING LOCAL </vt:lpstr>
      <vt:lpstr>BARRIERS TO HIRING LOCAL PEOPLE </vt:lpstr>
      <vt:lpstr>INVESTING IN LOCAL HIRES THROUGH ORGANIZATIONAL TRANSFORMATION </vt:lpstr>
      <vt:lpstr>HARM REDUCTION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hurt</dc:title>
  <dc:creator>Amber R. Webb</dc:creator>
  <cp:lastModifiedBy>Amber R. Webb</cp:lastModifiedBy>
  <cp:revision>15</cp:revision>
  <dcterms:created xsi:type="dcterms:W3CDTF">2022-08-12T18:44:36Z</dcterms:created>
  <dcterms:modified xsi:type="dcterms:W3CDTF">2023-03-07T18:49:06Z</dcterms:modified>
</cp:coreProperties>
</file>