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8" r:id="rId5"/>
    <p:sldId id="1567" r:id="rId6"/>
    <p:sldId id="1594" r:id="rId7"/>
    <p:sldId id="1593" r:id="rId8"/>
    <p:sldId id="1574" r:id="rId9"/>
    <p:sldId id="1581" r:id="rId10"/>
    <p:sldId id="330" r:id="rId11"/>
    <p:sldId id="1595" r:id="rId12"/>
    <p:sldId id="303" r:id="rId13"/>
    <p:sldId id="336" r:id="rId14"/>
    <p:sldId id="1585" r:id="rId15"/>
    <p:sldId id="1575"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96" autoAdjust="0"/>
    <p:restoredTop sz="46489" autoAdjust="0"/>
  </p:normalViewPr>
  <p:slideViewPr>
    <p:cSldViewPr snapToGrid="0">
      <p:cViewPr varScale="1">
        <p:scale>
          <a:sx n="51" d="100"/>
          <a:sy n="51" d="100"/>
        </p:scale>
        <p:origin x="2484"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0633D-6896-42A7-992F-5E34D496D430}"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US"/>
        </a:p>
      </dgm:t>
    </dgm:pt>
    <dgm:pt modelId="{EDFC0698-9345-414E-A898-B2E0B6050DC7}">
      <dgm:prSet phldrT="[Text]"/>
      <dgm:spPr/>
      <dgm:t>
        <a:bodyPr/>
        <a:lstStyle/>
        <a:p>
          <a:r>
            <a:rPr lang="en-US" dirty="0"/>
            <a:t>Goals</a:t>
          </a:r>
        </a:p>
      </dgm:t>
    </dgm:pt>
    <dgm:pt modelId="{DC729F26-72CF-4191-ACD8-B8C297139C8D}" type="parTrans" cxnId="{77656D69-02F7-4126-9A45-42AA57E1BC70}">
      <dgm:prSet/>
      <dgm:spPr/>
      <dgm:t>
        <a:bodyPr/>
        <a:lstStyle/>
        <a:p>
          <a:endParaRPr lang="en-US"/>
        </a:p>
      </dgm:t>
    </dgm:pt>
    <dgm:pt modelId="{FBACC0BE-95B8-4912-A78A-2AB82A87BBCB}" type="sibTrans" cxnId="{77656D69-02F7-4126-9A45-42AA57E1BC70}">
      <dgm:prSet/>
      <dgm:spPr/>
      <dgm:t>
        <a:bodyPr/>
        <a:lstStyle/>
        <a:p>
          <a:endParaRPr lang="en-US"/>
        </a:p>
      </dgm:t>
    </dgm:pt>
    <dgm:pt modelId="{42A33BE0-E6C5-4E7B-8CEC-B4EC1EA9C366}">
      <dgm:prSet phldrT="[Text]" custT="1"/>
      <dgm:spPr/>
      <dgm:t>
        <a:bodyPr/>
        <a:lstStyle/>
        <a:p>
          <a:r>
            <a:rPr lang="en-US" sz="1800" dirty="0"/>
            <a:t>Maximize Benefit</a:t>
          </a:r>
        </a:p>
      </dgm:t>
    </dgm:pt>
    <dgm:pt modelId="{5E62195B-704F-4038-9B3B-BD2DE6EF6801}" type="parTrans" cxnId="{AAF1F411-B56C-468E-A9F5-09C0C7DD8781}">
      <dgm:prSet/>
      <dgm:spPr/>
      <dgm:t>
        <a:bodyPr/>
        <a:lstStyle/>
        <a:p>
          <a:endParaRPr lang="en-US"/>
        </a:p>
      </dgm:t>
    </dgm:pt>
    <dgm:pt modelId="{E1CF4732-1B67-4623-8693-4305B0C79834}" type="sibTrans" cxnId="{AAF1F411-B56C-468E-A9F5-09C0C7DD8781}">
      <dgm:prSet/>
      <dgm:spPr/>
      <dgm:t>
        <a:bodyPr/>
        <a:lstStyle/>
        <a:p>
          <a:endParaRPr lang="en-US"/>
        </a:p>
      </dgm:t>
    </dgm:pt>
    <dgm:pt modelId="{14061CA0-C380-4AFC-8BD3-286DD4AB2BA0}">
      <dgm:prSet phldrT="[Text]" custT="1"/>
      <dgm:spPr/>
      <dgm:t>
        <a:bodyPr/>
        <a:lstStyle/>
        <a:p>
          <a:r>
            <a:rPr lang="en-US" sz="1800" dirty="0"/>
            <a:t>Strengthen Capacity</a:t>
          </a:r>
        </a:p>
      </dgm:t>
    </dgm:pt>
    <dgm:pt modelId="{ED3618F9-F1CB-47E8-80B8-40A2378BCAA7}" type="parTrans" cxnId="{0110016D-50C1-4314-BD77-9F2FB708669B}">
      <dgm:prSet/>
      <dgm:spPr/>
      <dgm:t>
        <a:bodyPr/>
        <a:lstStyle/>
        <a:p>
          <a:endParaRPr lang="en-US"/>
        </a:p>
      </dgm:t>
    </dgm:pt>
    <dgm:pt modelId="{A63290A3-F4E2-42B7-9879-1B59DC019AD6}" type="sibTrans" cxnId="{0110016D-50C1-4314-BD77-9F2FB708669B}">
      <dgm:prSet/>
      <dgm:spPr/>
      <dgm:t>
        <a:bodyPr/>
        <a:lstStyle/>
        <a:p>
          <a:endParaRPr lang="en-US"/>
        </a:p>
      </dgm:t>
    </dgm:pt>
    <dgm:pt modelId="{D5C256BC-BAB6-4A17-819D-5A0E804B7B5A}">
      <dgm:prSet phldrT="[Text]"/>
      <dgm:spPr/>
      <dgm:t>
        <a:bodyPr/>
        <a:lstStyle/>
        <a:p>
          <a:r>
            <a:rPr lang="en-US" dirty="0"/>
            <a:t>Inputs</a:t>
          </a:r>
        </a:p>
      </dgm:t>
    </dgm:pt>
    <dgm:pt modelId="{F5059E92-F2A9-4891-9FA9-0BB716AA6AC2}" type="parTrans" cxnId="{915C0EB2-58CC-463E-8FEB-96EF7501E99B}">
      <dgm:prSet/>
      <dgm:spPr/>
      <dgm:t>
        <a:bodyPr/>
        <a:lstStyle/>
        <a:p>
          <a:endParaRPr lang="en-US"/>
        </a:p>
      </dgm:t>
    </dgm:pt>
    <dgm:pt modelId="{644D48B8-6FC0-4D93-BB65-2FA43FCE1382}" type="sibTrans" cxnId="{915C0EB2-58CC-463E-8FEB-96EF7501E99B}">
      <dgm:prSet/>
      <dgm:spPr/>
      <dgm:t>
        <a:bodyPr/>
        <a:lstStyle/>
        <a:p>
          <a:endParaRPr lang="en-US"/>
        </a:p>
      </dgm:t>
    </dgm:pt>
    <dgm:pt modelId="{7B897190-C091-4E1B-B80C-5E99667A8F96}">
      <dgm:prSet phldrT="[Text]" custT="1"/>
      <dgm:spPr/>
      <dgm:t>
        <a:bodyPr/>
        <a:lstStyle/>
        <a:p>
          <a:r>
            <a:rPr lang="en-US" sz="1800" dirty="0"/>
            <a:t>Collaboration</a:t>
          </a:r>
        </a:p>
      </dgm:t>
    </dgm:pt>
    <dgm:pt modelId="{5E89EFA2-6729-49D1-864C-5FDCBE8737F3}" type="parTrans" cxnId="{530818B1-5D9F-484B-8152-C092751564AB}">
      <dgm:prSet/>
      <dgm:spPr/>
      <dgm:t>
        <a:bodyPr/>
        <a:lstStyle/>
        <a:p>
          <a:endParaRPr lang="en-US"/>
        </a:p>
      </dgm:t>
    </dgm:pt>
    <dgm:pt modelId="{ADB3F79A-28BB-4504-8089-5A6DC15F6E6C}" type="sibTrans" cxnId="{530818B1-5D9F-484B-8152-C092751564AB}">
      <dgm:prSet/>
      <dgm:spPr/>
      <dgm:t>
        <a:bodyPr/>
        <a:lstStyle/>
        <a:p>
          <a:endParaRPr lang="en-US"/>
        </a:p>
      </dgm:t>
    </dgm:pt>
    <dgm:pt modelId="{821AC11F-2F83-49A4-ACC8-24BA0D654C01}">
      <dgm:prSet phldrT="[Text]" custT="1"/>
      <dgm:spPr/>
      <dgm:t>
        <a:bodyPr/>
        <a:lstStyle/>
        <a:p>
          <a:r>
            <a:rPr lang="en-US" sz="1800" dirty="0"/>
            <a:t>Competency</a:t>
          </a:r>
        </a:p>
      </dgm:t>
    </dgm:pt>
    <dgm:pt modelId="{3A7CC7C1-8986-4139-B040-D660FDEAE223}" type="parTrans" cxnId="{E9F312BE-FDF6-4C80-BC87-C08D3B94C0D4}">
      <dgm:prSet/>
      <dgm:spPr/>
      <dgm:t>
        <a:bodyPr/>
        <a:lstStyle/>
        <a:p>
          <a:endParaRPr lang="en-US"/>
        </a:p>
      </dgm:t>
    </dgm:pt>
    <dgm:pt modelId="{A0844B36-FF33-499D-9D12-CB1467038161}" type="sibTrans" cxnId="{E9F312BE-FDF6-4C80-BC87-C08D3B94C0D4}">
      <dgm:prSet/>
      <dgm:spPr/>
      <dgm:t>
        <a:bodyPr/>
        <a:lstStyle/>
        <a:p>
          <a:endParaRPr lang="en-US"/>
        </a:p>
      </dgm:t>
    </dgm:pt>
    <dgm:pt modelId="{2138B1A9-9BDB-48D2-9336-41243412C43C}">
      <dgm:prSet phldrT="[Text]"/>
      <dgm:spPr/>
      <dgm:t>
        <a:bodyPr/>
        <a:lstStyle/>
        <a:p>
          <a:r>
            <a:rPr lang="en-US" dirty="0"/>
            <a:t>Outputs</a:t>
          </a:r>
        </a:p>
      </dgm:t>
    </dgm:pt>
    <dgm:pt modelId="{2031242D-E254-46B8-8808-DADDEFEE3CB4}" type="parTrans" cxnId="{309BFEE7-C18B-4E63-B1AB-89E0D09CE21E}">
      <dgm:prSet/>
      <dgm:spPr/>
      <dgm:t>
        <a:bodyPr/>
        <a:lstStyle/>
        <a:p>
          <a:endParaRPr lang="en-US"/>
        </a:p>
      </dgm:t>
    </dgm:pt>
    <dgm:pt modelId="{3AB6C7E3-4BB3-4C9D-87AF-E994183CC942}" type="sibTrans" cxnId="{309BFEE7-C18B-4E63-B1AB-89E0D09CE21E}">
      <dgm:prSet/>
      <dgm:spPr/>
      <dgm:t>
        <a:bodyPr/>
        <a:lstStyle/>
        <a:p>
          <a:endParaRPr lang="en-US"/>
        </a:p>
      </dgm:t>
    </dgm:pt>
    <dgm:pt modelId="{DC5286AB-D78D-4897-9DC1-9B694ECFEAB1}">
      <dgm:prSet phldrT="[Text]" custT="1"/>
      <dgm:spPr/>
      <dgm:t>
        <a:bodyPr/>
        <a:lstStyle/>
        <a:p>
          <a:r>
            <a:rPr lang="en-US" sz="1600" dirty="0"/>
            <a:t>Shared resources</a:t>
          </a:r>
        </a:p>
      </dgm:t>
    </dgm:pt>
    <dgm:pt modelId="{5F25B190-5E47-429A-857F-DB590EC7DBE4}" type="parTrans" cxnId="{D57CD29C-946A-47B7-A214-BCFCF3D76E7A}">
      <dgm:prSet/>
      <dgm:spPr/>
      <dgm:t>
        <a:bodyPr/>
        <a:lstStyle/>
        <a:p>
          <a:endParaRPr lang="en-US"/>
        </a:p>
      </dgm:t>
    </dgm:pt>
    <dgm:pt modelId="{BA336093-06A0-4E23-9FFF-F0D36DE2ACA5}" type="sibTrans" cxnId="{D57CD29C-946A-47B7-A214-BCFCF3D76E7A}">
      <dgm:prSet/>
      <dgm:spPr/>
      <dgm:t>
        <a:bodyPr/>
        <a:lstStyle/>
        <a:p>
          <a:endParaRPr lang="en-US"/>
        </a:p>
      </dgm:t>
    </dgm:pt>
    <dgm:pt modelId="{A1E14B2B-F95C-4E6A-9A26-AB2ED740964F}">
      <dgm:prSet phldrT="[Text]" custT="1"/>
      <dgm:spPr/>
      <dgm:t>
        <a:bodyPr/>
        <a:lstStyle/>
        <a:p>
          <a:r>
            <a:rPr lang="en-US" sz="1600" dirty="0"/>
            <a:t>Grant Assistance</a:t>
          </a:r>
        </a:p>
      </dgm:t>
    </dgm:pt>
    <dgm:pt modelId="{7F87F3C0-393B-402E-A3B7-A370B33CE26C}" type="parTrans" cxnId="{21D0EA45-44F7-4028-B288-9345529FB099}">
      <dgm:prSet/>
      <dgm:spPr/>
      <dgm:t>
        <a:bodyPr/>
        <a:lstStyle/>
        <a:p>
          <a:endParaRPr lang="en-US"/>
        </a:p>
      </dgm:t>
    </dgm:pt>
    <dgm:pt modelId="{79F1447A-CE48-428C-8FC3-198DCD2E9CE7}" type="sibTrans" cxnId="{21D0EA45-44F7-4028-B288-9345529FB099}">
      <dgm:prSet/>
      <dgm:spPr/>
      <dgm:t>
        <a:bodyPr/>
        <a:lstStyle/>
        <a:p>
          <a:endParaRPr lang="en-US"/>
        </a:p>
      </dgm:t>
    </dgm:pt>
    <dgm:pt modelId="{45286D6D-AF18-45B6-9ECD-6407EA76DA3B}">
      <dgm:prSet/>
      <dgm:spPr/>
      <dgm:t>
        <a:bodyPr/>
        <a:lstStyle/>
        <a:p>
          <a:r>
            <a:rPr lang="en-US" dirty="0"/>
            <a:t>Outcomes</a:t>
          </a:r>
        </a:p>
      </dgm:t>
    </dgm:pt>
    <dgm:pt modelId="{A9BB1871-6415-4EC8-89B6-05F372DFDD20}" type="parTrans" cxnId="{3D9FA70F-0CFA-4208-BD1C-E2385C9D3331}">
      <dgm:prSet/>
      <dgm:spPr/>
      <dgm:t>
        <a:bodyPr/>
        <a:lstStyle/>
        <a:p>
          <a:endParaRPr lang="en-US"/>
        </a:p>
      </dgm:t>
    </dgm:pt>
    <dgm:pt modelId="{28435126-656C-4C05-88F2-7BBD75293DD3}" type="sibTrans" cxnId="{3D9FA70F-0CFA-4208-BD1C-E2385C9D3331}">
      <dgm:prSet/>
      <dgm:spPr/>
      <dgm:t>
        <a:bodyPr/>
        <a:lstStyle/>
        <a:p>
          <a:endParaRPr lang="en-US"/>
        </a:p>
      </dgm:t>
    </dgm:pt>
    <dgm:pt modelId="{E313642C-3445-4A2A-9F0E-9040498BCDB0}">
      <dgm:prSet/>
      <dgm:spPr/>
      <dgm:t>
        <a:bodyPr/>
        <a:lstStyle/>
        <a:p>
          <a:r>
            <a:rPr lang="en-US" dirty="0"/>
            <a:t>Impacts</a:t>
          </a:r>
        </a:p>
      </dgm:t>
    </dgm:pt>
    <dgm:pt modelId="{4698A759-4811-4966-B7D3-DED66D8600DC}" type="parTrans" cxnId="{B1231A58-7E19-4114-A987-043BA762DCD5}">
      <dgm:prSet/>
      <dgm:spPr/>
      <dgm:t>
        <a:bodyPr/>
        <a:lstStyle/>
        <a:p>
          <a:endParaRPr lang="en-US"/>
        </a:p>
      </dgm:t>
    </dgm:pt>
    <dgm:pt modelId="{000FAF9A-C615-4756-9D7C-5EDA82C5D0A5}" type="sibTrans" cxnId="{B1231A58-7E19-4114-A987-043BA762DCD5}">
      <dgm:prSet/>
      <dgm:spPr/>
      <dgm:t>
        <a:bodyPr/>
        <a:lstStyle/>
        <a:p>
          <a:endParaRPr lang="en-US"/>
        </a:p>
      </dgm:t>
    </dgm:pt>
    <dgm:pt modelId="{37C873EE-4130-476B-83A2-643DA293A11E}">
      <dgm:prSet phldrT="[Text]" custT="1"/>
      <dgm:spPr/>
      <dgm:t>
        <a:bodyPr/>
        <a:lstStyle/>
        <a:p>
          <a:r>
            <a:rPr lang="en-US" sz="1800" dirty="0"/>
            <a:t>Competitiveness</a:t>
          </a:r>
        </a:p>
      </dgm:t>
    </dgm:pt>
    <dgm:pt modelId="{27754BDA-F90E-4572-A551-6474F460FAB3}" type="parTrans" cxnId="{6D870C8D-AB37-497E-86AE-992A4F546730}">
      <dgm:prSet/>
      <dgm:spPr/>
      <dgm:t>
        <a:bodyPr/>
        <a:lstStyle/>
        <a:p>
          <a:endParaRPr lang="en-US"/>
        </a:p>
      </dgm:t>
    </dgm:pt>
    <dgm:pt modelId="{A1B0D27D-1102-4900-BD59-CD2560E9C6E5}" type="sibTrans" cxnId="{6D870C8D-AB37-497E-86AE-992A4F546730}">
      <dgm:prSet/>
      <dgm:spPr/>
      <dgm:t>
        <a:bodyPr/>
        <a:lstStyle/>
        <a:p>
          <a:endParaRPr lang="en-US"/>
        </a:p>
      </dgm:t>
    </dgm:pt>
    <dgm:pt modelId="{CD37B831-83BC-401D-9E68-3E1939B5D21C}">
      <dgm:prSet phldrT="[Text]" custT="1"/>
      <dgm:spPr/>
      <dgm:t>
        <a:bodyPr/>
        <a:lstStyle/>
        <a:p>
          <a:r>
            <a:rPr lang="en-US" sz="1800" dirty="0"/>
            <a:t>Strategic Planning</a:t>
          </a:r>
        </a:p>
      </dgm:t>
    </dgm:pt>
    <dgm:pt modelId="{BC36972F-DA27-47BE-A08A-B4F896DCCCC6}" type="parTrans" cxnId="{61672A9B-A017-4867-A7CE-EF203CB2408D}">
      <dgm:prSet/>
      <dgm:spPr/>
      <dgm:t>
        <a:bodyPr/>
        <a:lstStyle/>
        <a:p>
          <a:endParaRPr lang="en-US"/>
        </a:p>
      </dgm:t>
    </dgm:pt>
    <dgm:pt modelId="{7AF04E4C-ECB9-447A-B0D2-DDA3A950F70C}" type="sibTrans" cxnId="{61672A9B-A017-4867-A7CE-EF203CB2408D}">
      <dgm:prSet/>
      <dgm:spPr/>
      <dgm:t>
        <a:bodyPr/>
        <a:lstStyle/>
        <a:p>
          <a:endParaRPr lang="en-US"/>
        </a:p>
      </dgm:t>
    </dgm:pt>
    <dgm:pt modelId="{DC026974-C333-433B-BF6F-0BBEB7EEBB99}">
      <dgm:prSet phldrT="[Text]" custT="1"/>
      <dgm:spPr/>
      <dgm:t>
        <a:bodyPr/>
        <a:lstStyle/>
        <a:p>
          <a:r>
            <a:rPr lang="en-US" sz="1600" dirty="0"/>
            <a:t>Events</a:t>
          </a:r>
        </a:p>
      </dgm:t>
    </dgm:pt>
    <dgm:pt modelId="{A3E32D79-3CBF-4171-9E0E-F7DED4A8D378}" type="parTrans" cxnId="{B32FA4B9-4DC8-4C49-923E-85A8CA6047C6}">
      <dgm:prSet/>
      <dgm:spPr/>
      <dgm:t>
        <a:bodyPr/>
        <a:lstStyle/>
        <a:p>
          <a:endParaRPr lang="en-US"/>
        </a:p>
      </dgm:t>
    </dgm:pt>
    <dgm:pt modelId="{840E412E-D5A8-4AB5-AAE5-95FB67FB7F70}" type="sibTrans" cxnId="{B32FA4B9-4DC8-4C49-923E-85A8CA6047C6}">
      <dgm:prSet/>
      <dgm:spPr/>
      <dgm:t>
        <a:bodyPr/>
        <a:lstStyle/>
        <a:p>
          <a:endParaRPr lang="en-US"/>
        </a:p>
      </dgm:t>
    </dgm:pt>
    <dgm:pt modelId="{DF00FB00-8EC1-4302-ADAD-4626E40E9F52}">
      <dgm:prSet phldrT="[Text]" custT="1"/>
      <dgm:spPr/>
      <dgm:t>
        <a:bodyPr/>
        <a:lstStyle/>
        <a:p>
          <a:r>
            <a:rPr lang="en-US" sz="1600" dirty="0"/>
            <a:t>Outreach</a:t>
          </a:r>
        </a:p>
      </dgm:t>
    </dgm:pt>
    <dgm:pt modelId="{7370FE36-9B4C-484C-AE14-77C8C38F5669}" type="parTrans" cxnId="{29F2DCB2-7A0A-404C-B137-18B7FB72D3E8}">
      <dgm:prSet/>
      <dgm:spPr/>
      <dgm:t>
        <a:bodyPr/>
        <a:lstStyle/>
        <a:p>
          <a:endParaRPr lang="en-US"/>
        </a:p>
      </dgm:t>
    </dgm:pt>
    <dgm:pt modelId="{65EBD41F-0213-4E7C-885E-A8EC6BAC5577}" type="sibTrans" cxnId="{29F2DCB2-7A0A-404C-B137-18B7FB72D3E8}">
      <dgm:prSet/>
      <dgm:spPr/>
      <dgm:t>
        <a:bodyPr/>
        <a:lstStyle/>
        <a:p>
          <a:endParaRPr lang="en-US"/>
        </a:p>
      </dgm:t>
    </dgm:pt>
    <dgm:pt modelId="{F99CBF69-F6E4-44DF-ACB4-7BF6C390C687}">
      <dgm:prSet/>
      <dgm:spPr/>
      <dgm:t>
        <a:bodyPr/>
        <a:lstStyle/>
        <a:p>
          <a:r>
            <a:rPr lang="en-US" dirty="0"/>
            <a:t>Informed membership</a:t>
          </a:r>
        </a:p>
      </dgm:t>
    </dgm:pt>
    <dgm:pt modelId="{225747E4-E85A-488B-8C31-4857FF469879}" type="parTrans" cxnId="{A69FF7AF-E0A8-4BE9-94EB-121DB48024B0}">
      <dgm:prSet/>
      <dgm:spPr/>
      <dgm:t>
        <a:bodyPr/>
        <a:lstStyle/>
        <a:p>
          <a:endParaRPr lang="en-US"/>
        </a:p>
      </dgm:t>
    </dgm:pt>
    <dgm:pt modelId="{321E2DF5-2685-4688-A5C0-6E1DF2F53AB1}" type="sibTrans" cxnId="{A69FF7AF-E0A8-4BE9-94EB-121DB48024B0}">
      <dgm:prSet/>
      <dgm:spPr/>
      <dgm:t>
        <a:bodyPr/>
        <a:lstStyle/>
        <a:p>
          <a:endParaRPr lang="en-US"/>
        </a:p>
      </dgm:t>
    </dgm:pt>
    <dgm:pt modelId="{9DC24407-4807-4E1E-A59F-37DED72F81A3}">
      <dgm:prSet/>
      <dgm:spPr/>
      <dgm:t>
        <a:bodyPr/>
        <a:lstStyle/>
        <a:p>
          <a:r>
            <a:rPr lang="en-US" dirty="0"/>
            <a:t>Competitive applications</a:t>
          </a:r>
        </a:p>
      </dgm:t>
    </dgm:pt>
    <dgm:pt modelId="{BEDE52C9-AC67-4C2F-850F-54B20A6F3146}" type="parTrans" cxnId="{D0E2385B-8273-4BDE-BF52-91678E64BEAC}">
      <dgm:prSet/>
      <dgm:spPr/>
      <dgm:t>
        <a:bodyPr/>
        <a:lstStyle/>
        <a:p>
          <a:endParaRPr lang="en-US"/>
        </a:p>
      </dgm:t>
    </dgm:pt>
    <dgm:pt modelId="{1ECFE82B-8C90-4EFD-9863-953C8D8E24D6}" type="sibTrans" cxnId="{D0E2385B-8273-4BDE-BF52-91678E64BEAC}">
      <dgm:prSet/>
      <dgm:spPr/>
      <dgm:t>
        <a:bodyPr/>
        <a:lstStyle/>
        <a:p>
          <a:endParaRPr lang="en-US"/>
        </a:p>
      </dgm:t>
    </dgm:pt>
    <dgm:pt modelId="{6B70580F-F081-4D55-8EC0-112F65EB2AFC}">
      <dgm:prSet/>
      <dgm:spPr/>
      <dgm:t>
        <a:bodyPr/>
        <a:lstStyle/>
        <a:p>
          <a:r>
            <a:rPr lang="en-US" dirty="0"/>
            <a:t>Project development</a:t>
          </a:r>
        </a:p>
      </dgm:t>
    </dgm:pt>
    <dgm:pt modelId="{34D76970-DE95-4403-9E3D-6C5FDDF8393C}" type="parTrans" cxnId="{85E8CF5A-9F31-4D5A-A3D8-FA9095C038BD}">
      <dgm:prSet/>
      <dgm:spPr/>
      <dgm:t>
        <a:bodyPr/>
        <a:lstStyle/>
        <a:p>
          <a:endParaRPr lang="en-US"/>
        </a:p>
      </dgm:t>
    </dgm:pt>
    <dgm:pt modelId="{CC7EE38C-E037-4020-A828-6412020CDF60}" type="sibTrans" cxnId="{85E8CF5A-9F31-4D5A-A3D8-FA9095C038BD}">
      <dgm:prSet/>
      <dgm:spPr/>
      <dgm:t>
        <a:bodyPr/>
        <a:lstStyle/>
        <a:p>
          <a:endParaRPr lang="en-US"/>
        </a:p>
      </dgm:t>
    </dgm:pt>
    <dgm:pt modelId="{43260747-D81C-4DC4-8622-76C5EACED123}">
      <dgm:prSet custT="1"/>
      <dgm:spPr/>
      <dgm:t>
        <a:bodyPr/>
        <a:lstStyle/>
        <a:p>
          <a:r>
            <a:rPr lang="en-US" sz="1400" dirty="0"/>
            <a:t>Partnerships</a:t>
          </a:r>
        </a:p>
      </dgm:t>
    </dgm:pt>
    <dgm:pt modelId="{5A693B8B-F43A-43A8-A90E-A5886077C073}" type="parTrans" cxnId="{F990B0A1-0FC3-47AD-AEDE-F67994D46E22}">
      <dgm:prSet/>
      <dgm:spPr/>
      <dgm:t>
        <a:bodyPr/>
        <a:lstStyle/>
        <a:p>
          <a:endParaRPr lang="en-US"/>
        </a:p>
      </dgm:t>
    </dgm:pt>
    <dgm:pt modelId="{1BC1747E-1739-48B6-9048-AD9F6CF4AF70}" type="sibTrans" cxnId="{F990B0A1-0FC3-47AD-AEDE-F67994D46E22}">
      <dgm:prSet/>
      <dgm:spPr/>
      <dgm:t>
        <a:bodyPr/>
        <a:lstStyle/>
        <a:p>
          <a:endParaRPr lang="en-US"/>
        </a:p>
      </dgm:t>
    </dgm:pt>
    <dgm:pt modelId="{1A2ED575-7451-420B-B5BD-B5E9116578E5}">
      <dgm:prSet custT="1"/>
      <dgm:spPr/>
      <dgm:t>
        <a:bodyPr/>
        <a:lstStyle/>
        <a:p>
          <a:r>
            <a:rPr lang="en-US" sz="1400" dirty="0"/>
            <a:t>Grant funding and management</a:t>
          </a:r>
        </a:p>
      </dgm:t>
    </dgm:pt>
    <dgm:pt modelId="{3D90D6F2-2A46-43C2-8B69-8D80BFA4959A}" type="parTrans" cxnId="{38300568-4903-43AB-B1A7-1A31A5A82F25}">
      <dgm:prSet/>
      <dgm:spPr/>
      <dgm:t>
        <a:bodyPr/>
        <a:lstStyle/>
        <a:p>
          <a:endParaRPr lang="en-US"/>
        </a:p>
      </dgm:t>
    </dgm:pt>
    <dgm:pt modelId="{A89589D5-926D-4425-809D-D48249606E78}" type="sibTrans" cxnId="{38300568-4903-43AB-B1A7-1A31A5A82F25}">
      <dgm:prSet/>
      <dgm:spPr/>
      <dgm:t>
        <a:bodyPr/>
        <a:lstStyle/>
        <a:p>
          <a:endParaRPr lang="en-US"/>
        </a:p>
      </dgm:t>
    </dgm:pt>
    <dgm:pt modelId="{89D78039-8C58-4FF7-8B5B-445F5EB5A394}">
      <dgm:prSet custT="1"/>
      <dgm:spPr/>
      <dgm:t>
        <a:bodyPr/>
        <a:lstStyle/>
        <a:p>
          <a:r>
            <a:rPr lang="en-US" sz="1400" dirty="0"/>
            <a:t>Address infrastructure deficit</a:t>
          </a:r>
        </a:p>
      </dgm:t>
    </dgm:pt>
    <dgm:pt modelId="{24A0D3E5-3F8D-4C8C-8047-DFADE832FBB4}" type="parTrans" cxnId="{D8C15CE4-9D19-47D6-9E6C-B64C700A9577}">
      <dgm:prSet/>
      <dgm:spPr/>
      <dgm:t>
        <a:bodyPr/>
        <a:lstStyle/>
        <a:p>
          <a:endParaRPr lang="en-US"/>
        </a:p>
      </dgm:t>
    </dgm:pt>
    <dgm:pt modelId="{4264E6CC-C390-4467-B5F7-B47280DD9AFD}" type="sibTrans" cxnId="{D8C15CE4-9D19-47D6-9E6C-B64C700A9577}">
      <dgm:prSet/>
      <dgm:spPr/>
      <dgm:t>
        <a:bodyPr/>
        <a:lstStyle/>
        <a:p>
          <a:endParaRPr lang="en-US"/>
        </a:p>
      </dgm:t>
    </dgm:pt>
    <dgm:pt modelId="{19013BB3-316F-456D-B353-F6F944228191}" type="pres">
      <dgm:prSet presAssocID="{C950633D-6896-42A7-992F-5E34D496D430}" presName="Name0" presStyleCnt="0">
        <dgm:presLayoutVars>
          <dgm:dir/>
          <dgm:animLvl val="lvl"/>
          <dgm:resizeHandles val="exact"/>
        </dgm:presLayoutVars>
      </dgm:prSet>
      <dgm:spPr/>
    </dgm:pt>
    <dgm:pt modelId="{D17EF7EB-6A02-477E-B6BB-50F57C6809A2}" type="pres">
      <dgm:prSet presAssocID="{C950633D-6896-42A7-992F-5E34D496D430}" presName="tSp" presStyleCnt="0"/>
      <dgm:spPr/>
    </dgm:pt>
    <dgm:pt modelId="{1C58493E-69D2-4029-913D-21DA11647455}" type="pres">
      <dgm:prSet presAssocID="{C950633D-6896-42A7-992F-5E34D496D430}" presName="bSp" presStyleCnt="0"/>
      <dgm:spPr/>
    </dgm:pt>
    <dgm:pt modelId="{1C36CA6D-2EAD-406D-89F5-5CB776D0F0FD}" type="pres">
      <dgm:prSet presAssocID="{C950633D-6896-42A7-992F-5E34D496D430}" presName="process" presStyleCnt="0"/>
      <dgm:spPr/>
    </dgm:pt>
    <dgm:pt modelId="{C7E96BF4-117D-4199-AF7A-C0E92FBA2D62}" type="pres">
      <dgm:prSet presAssocID="{EDFC0698-9345-414E-A898-B2E0B6050DC7}" presName="composite1" presStyleCnt="0"/>
      <dgm:spPr/>
    </dgm:pt>
    <dgm:pt modelId="{DD8C408E-9FF7-4C12-9FA9-AE25E87749D5}" type="pres">
      <dgm:prSet presAssocID="{EDFC0698-9345-414E-A898-B2E0B6050DC7}" presName="dummyNode1" presStyleLbl="node1" presStyleIdx="0" presStyleCnt="5"/>
      <dgm:spPr/>
    </dgm:pt>
    <dgm:pt modelId="{A0BA2A40-3801-4F74-BC56-8D1333538987}" type="pres">
      <dgm:prSet presAssocID="{EDFC0698-9345-414E-A898-B2E0B6050DC7}" presName="childNode1" presStyleLbl="bgAcc1" presStyleIdx="0" presStyleCnt="5" custScaleX="141538" custLinFactNeighborY="-12294">
        <dgm:presLayoutVars>
          <dgm:bulletEnabled val="1"/>
        </dgm:presLayoutVars>
      </dgm:prSet>
      <dgm:spPr/>
    </dgm:pt>
    <dgm:pt modelId="{34D91BCC-642A-4BD3-8F08-860BD7FB952C}" type="pres">
      <dgm:prSet presAssocID="{EDFC0698-9345-414E-A898-B2E0B6050DC7}" presName="childNode1tx" presStyleLbl="bgAcc1" presStyleIdx="0" presStyleCnt="5">
        <dgm:presLayoutVars>
          <dgm:bulletEnabled val="1"/>
        </dgm:presLayoutVars>
      </dgm:prSet>
      <dgm:spPr/>
    </dgm:pt>
    <dgm:pt modelId="{E5016C7C-B72A-4C0D-9993-DC1D8D0BDA37}" type="pres">
      <dgm:prSet presAssocID="{EDFC0698-9345-414E-A898-B2E0B6050DC7}" presName="parentNode1" presStyleLbl="node1" presStyleIdx="0" presStyleCnt="5" custLinFactNeighborX="2018" custLinFactNeighborY="12163">
        <dgm:presLayoutVars>
          <dgm:chMax val="1"/>
          <dgm:bulletEnabled val="1"/>
        </dgm:presLayoutVars>
      </dgm:prSet>
      <dgm:spPr/>
    </dgm:pt>
    <dgm:pt modelId="{710D7420-209F-45C0-97EC-5048CF482420}" type="pres">
      <dgm:prSet presAssocID="{EDFC0698-9345-414E-A898-B2E0B6050DC7}" presName="connSite1" presStyleCnt="0"/>
      <dgm:spPr/>
    </dgm:pt>
    <dgm:pt modelId="{7B495014-AAC3-4C73-988A-D92C2EC6818D}" type="pres">
      <dgm:prSet presAssocID="{FBACC0BE-95B8-4912-A78A-2AB82A87BBCB}" presName="Name9" presStyleLbl="sibTrans2D1" presStyleIdx="0" presStyleCnt="4"/>
      <dgm:spPr/>
    </dgm:pt>
    <dgm:pt modelId="{04470D0E-85F5-4DF4-940A-294FDBDD65D4}" type="pres">
      <dgm:prSet presAssocID="{D5C256BC-BAB6-4A17-819D-5A0E804B7B5A}" presName="composite2" presStyleCnt="0"/>
      <dgm:spPr/>
    </dgm:pt>
    <dgm:pt modelId="{6CE0651A-B156-45B3-9DF3-9981E359C88A}" type="pres">
      <dgm:prSet presAssocID="{D5C256BC-BAB6-4A17-819D-5A0E804B7B5A}" presName="dummyNode2" presStyleLbl="node1" presStyleIdx="0" presStyleCnt="5"/>
      <dgm:spPr/>
    </dgm:pt>
    <dgm:pt modelId="{AACC19AE-28D2-4822-8D02-20FE97760158}" type="pres">
      <dgm:prSet presAssocID="{D5C256BC-BAB6-4A17-819D-5A0E804B7B5A}" presName="childNode2" presStyleLbl="bgAcc1" presStyleIdx="1" presStyleCnt="5" custScaleX="134791">
        <dgm:presLayoutVars>
          <dgm:bulletEnabled val="1"/>
        </dgm:presLayoutVars>
      </dgm:prSet>
      <dgm:spPr/>
    </dgm:pt>
    <dgm:pt modelId="{D2291534-1BCF-4639-B1C9-853EB999DB4D}" type="pres">
      <dgm:prSet presAssocID="{D5C256BC-BAB6-4A17-819D-5A0E804B7B5A}" presName="childNode2tx" presStyleLbl="bgAcc1" presStyleIdx="1" presStyleCnt="5">
        <dgm:presLayoutVars>
          <dgm:bulletEnabled val="1"/>
        </dgm:presLayoutVars>
      </dgm:prSet>
      <dgm:spPr/>
    </dgm:pt>
    <dgm:pt modelId="{2EADAFEC-8E8B-4189-8C7A-07A665F8C5DC}" type="pres">
      <dgm:prSet presAssocID="{D5C256BC-BAB6-4A17-819D-5A0E804B7B5A}" presName="parentNode2" presStyleLbl="node1" presStyleIdx="1" presStyleCnt="5">
        <dgm:presLayoutVars>
          <dgm:chMax val="0"/>
          <dgm:bulletEnabled val="1"/>
        </dgm:presLayoutVars>
      </dgm:prSet>
      <dgm:spPr/>
    </dgm:pt>
    <dgm:pt modelId="{2AEEC17E-2743-48D5-A2AE-C2C8681AC47D}" type="pres">
      <dgm:prSet presAssocID="{D5C256BC-BAB6-4A17-819D-5A0E804B7B5A}" presName="connSite2" presStyleCnt="0"/>
      <dgm:spPr/>
    </dgm:pt>
    <dgm:pt modelId="{3382047B-CDB5-465C-AD3E-E67B9EB264E6}" type="pres">
      <dgm:prSet presAssocID="{644D48B8-6FC0-4D93-BB65-2FA43FCE1382}" presName="Name18" presStyleLbl="sibTrans2D1" presStyleIdx="1" presStyleCnt="4"/>
      <dgm:spPr/>
    </dgm:pt>
    <dgm:pt modelId="{80EFF64D-B351-4F41-A4C9-0D52E5EA1BA5}" type="pres">
      <dgm:prSet presAssocID="{2138B1A9-9BDB-48D2-9336-41243412C43C}" presName="composite1" presStyleCnt="0"/>
      <dgm:spPr/>
    </dgm:pt>
    <dgm:pt modelId="{AC032BD9-C334-427C-B7D3-27491A159400}" type="pres">
      <dgm:prSet presAssocID="{2138B1A9-9BDB-48D2-9336-41243412C43C}" presName="dummyNode1" presStyleLbl="node1" presStyleIdx="1" presStyleCnt="5"/>
      <dgm:spPr/>
    </dgm:pt>
    <dgm:pt modelId="{E64E55F8-961E-4844-B507-95E345BB5A9D}" type="pres">
      <dgm:prSet presAssocID="{2138B1A9-9BDB-48D2-9336-41243412C43C}" presName="childNode1" presStyleLbl="bgAcc1" presStyleIdx="2" presStyleCnt="5" custScaleX="141051" custLinFactNeighborY="-8745">
        <dgm:presLayoutVars>
          <dgm:bulletEnabled val="1"/>
        </dgm:presLayoutVars>
      </dgm:prSet>
      <dgm:spPr/>
    </dgm:pt>
    <dgm:pt modelId="{35BF7BD4-98C4-4D61-9757-C0255FAEAAD0}" type="pres">
      <dgm:prSet presAssocID="{2138B1A9-9BDB-48D2-9336-41243412C43C}" presName="childNode1tx" presStyleLbl="bgAcc1" presStyleIdx="2" presStyleCnt="5">
        <dgm:presLayoutVars>
          <dgm:bulletEnabled val="1"/>
        </dgm:presLayoutVars>
      </dgm:prSet>
      <dgm:spPr/>
    </dgm:pt>
    <dgm:pt modelId="{347507C8-8601-4E94-8148-7045E0C706CE}" type="pres">
      <dgm:prSet presAssocID="{2138B1A9-9BDB-48D2-9336-41243412C43C}" presName="parentNode1" presStyleLbl="node1" presStyleIdx="2" presStyleCnt="5">
        <dgm:presLayoutVars>
          <dgm:chMax val="1"/>
          <dgm:bulletEnabled val="1"/>
        </dgm:presLayoutVars>
      </dgm:prSet>
      <dgm:spPr/>
    </dgm:pt>
    <dgm:pt modelId="{19F42251-6F38-41BA-876A-D632A1C8B91D}" type="pres">
      <dgm:prSet presAssocID="{2138B1A9-9BDB-48D2-9336-41243412C43C}" presName="connSite1" presStyleCnt="0"/>
      <dgm:spPr/>
    </dgm:pt>
    <dgm:pt modelId="{9F1BB1A9-53FD-4E33-991E-FE84C38980C0}" type="pres">
      <dgm:prSet presAssocID="{3AB6C7E3-4BB3-4C9D-87AF-E994183CC942}" presName="Name9" presStyleLbl="sibTrans2D1" presStyleIdx="2" presStyleCnt="4"/>
      <dgm:spPr/>
    </dgm:pt>
    <dgm:pt modelId="{DFA2AEE9-51AD-43AA-AEEE-B3FB1AAF7501}" type="pres">
      <dgm:prSet presAssocID="{45286D6D-AF18-45B6-9ECD-6407EA76DA3B}" presName="composite2" presStyleCnt="0"/>
      <dgm:spPr/>
    </dgm:pt>
    <dgm:pt modelId="{C71AF4C1-CE93-4A0B-99FF-D1D002366DD1}" type="pres">
      <dgm:prSet presAssocID="{45286D6D-AF18-45B6-9ECD-6407EA76DA3B}" presName="dummyNode2" presStyleLbl="node1" presStyleIdx="2" presStyleCnt="5"/>
      <dgm:spPr/>
    </dgm:pt>
    <dgm:pt modelId="{D0BB4CF8-C51F-4ECB-A8B6-76F1352AA9B6}" type="pres">
      <dgm:prSet presAssocID="{45286D6D-AF18-45B6-9ECD-6407EA76DA3B}" presName="childNode2" presStyleLbl="bgAcc1" presStyleIdx="3" presStyleCnt="5" custScaleX="143044" custLinFactNeighborY="5565">
        <dgm:presLayoutVars>
          <dgm:bulletEnabled val="1"/>
        </dgm:presLayoutVars>
      </dgm:prSet>
      <dgm:spPr/>
    </dgm:pt>
    <dgm:pt modelId="{1A0E6203-9085-4510-AE84-507226AD5049}" type="pres">
      <dgm:prSet presAssocID="{45286D6D-AF18-45B6-9ECD-6407EA76DA3B}" presName="childNode2tx" presStyleLbl="bgAcc1" presStyleIdx="3" presStyleCnt="5">
        <dgm:presLayoutVars>
          <dgm:bulletEnabled val="1"/>
        </dgm:presLayoutVars>
      </dgm:prSet>
      <dgm:spPr/>
    </dgm:pt>
    <dgm:pt modelId="{1BFF1114-BE45-4532-B1FC-E1FCC402C5A3}" type="pres">
      <dgm:prSet presAssocID="{45286D6D-AF18-45B6-9ECD-6407EA76DA3B}" presName="parentNode2" presStyleLbl="node1" presStyleIdx="3" presStyleCnt="5">
        <dgm:presLayoutVars>
          <dgm:chMax val="0"/>
          <dgm:bulletEnabled val="1"/>
        </dgm:presLayoutVars>
      </dgm:prSet>
      <dgm:spPr/>
    </dgm:pt>
    <dgm:pt modelId="{4947AEA3-C4C5-41AA-A761-071D34752EAA}" type="pres">
      <dgm:prSet presAssocID="{45286D6D-AF18-45B6-9ECD-6407EA76DA3B}" presName="connSite2" presStyleCnt="0"/>
      <dgm:spPr/>
    </dgm:pt>
    <dgm:pt modelId="{A8A1549B-C6DB-4FB9-A662-59E21CB316E5}" type="pres">
      <dgm:prSet presAssocID="{28435126-656C-4C05-88F2-7BBD75293DD3}" presName="Name18" presStyleLbl="sibTrans2D1" presStyleIdx="3" presStyleCnt="4"/>
      <dgm:spPr/>
    </dgm:pt>
    <dgm:pt modelId="{A7F0C852-72D1-459A-83F4-D99B7D0FC9C7}" type="pres">
      <dgm:prSet presAssocID="{E313642C-3445-4A2A-9F0E-9040498BCDB0}" presName="composite1" presStyleCnt="0"/>
      <dgm:spPr/>
    </dgm:pt>
    <dgm:pt modelId="{66846A02-FA51-4180-A2EC-4B8BC547D1EE}" type="pres">
      <dgm:prSet presAssocID="{E313642C-3445-4A2A-9F0E-9040498BCDB0}" presName="dummyNode1" presStyleLbl="node1" presStyleIdx="3" presStyleCnt="5"/>
      <dgm:spPr/>
    </dgm:pt>
    <dgm:pt modelId="{C3BBF611-1697-4421-9D1F-FC8BDC1B82FC}" type="pres">
      <dgm:prSet presAssocID="{E313642C-3445-4A2A-9F0E-9040498BCDB0}" presName="childNode1" presStyleLbl="bgAcc1" presStyleIdx="4" presStyleCnt="5" custScaleX="128374" custLinFactNeighborX="582" custLinFactNeighborY="-23838">
        <dgm:presLayoutVars>
          <dgm:bulletEnabled val="1"/>
        </dgm:presLayoutVars>
      </dgm:prSet>
      <dgm:spPr/>
    </dgm:pt>
    <dgm:pt modelId="{6F874BEA-2702-4DFF-8E07-0BE34FF4142B}" type="pres">
      <dgm:prSet presAssocID="{E313642C-3445-4A2A-9F0E-9040498BCDB0}" presName="childNode1tx" presStyleLbl="bgAcc1" presStyleIdx="4" presStyleCnt="5">
        <dgm:presLayoutVars>
          <dgm:bulletEnabled val="1"/>
        </dgm:presLayoutVars>
      </dgm:prSet>
      <dgm:spPr/>
    </dgm:pt>
    <dgm:pt modelId="{D3157F56-6C1B-4841-A4FC-D508E441A8EB}" type="pres">
      <dgm:prSet presAssocID="{E313642C-3445-4A2A-9F0E-9040498BCDB0}" presName="parentNode1" presStyleLbl="node1" presStyleIdx="4" presStyleCnt="5">
        <dgm:presLayoutVars>
          <dgm:chMax val="1"/>
          <dgm:bulletEnabled val="1"/>
        </dgm:presLayoutVars>
      </dgm:prSet>
      <dgm:spPr/>
    </dgm:pt>
    <dgm:pt modelId="{8EB0B814-0B16-4205-B429-0798CAA159E7}" type="pres">
      <dgm:prSet presAssocID="{E313642C-3445-4A2A-9F0E-9040498BCDB0}" presName="connSite1" presStyleCnt="0"/>
      <dgm:spPr/>
    </dgm:pt>
  </dgm:ptLst>
  <dgm:cxnLst>
    <dgm:cxn modelId="{854B1400-8DE3-482C-9FF3-8395F46C5282}" type="presOf" srcId="{E313642C-3445-4A2A-9F0E-9040498BCDB0}" destId="{D3157F56-6C1B-4841-A4FC-D508E441A8EB}" srcOrd="0" destOrd="0" presId="urn:microsoft.com/office/officeart/2005/8/layout/hProcess4"/>
    <dgm:cxn modelId="{3D9FA70F-0CFA-4208-BD1C-E2385C9D3331}" srcId="{C950633D-6896-42A7-992F-5E34D496D430}" destId="{45286D6D-AF18-45B6-9ECD-6407EA76DA3B}" srcOrd="3" destOrd="0" parTransId="{A9BB1871-6415-4EC8-89B6-05F372DFDD20}" sibTransId="{28435126-656C-4C05-88F2-7BBD75293DD3}"/>
    <dgm:cxn modelId="{AAF1F411-B56C-468E-A9F5-09C0C7DD8781}" srcId="{EDFC0698-9345-414E-A898-B2E0B6050DC7}" destId="{42A33BE0-E6C5-4E7B-8CEC-B4EC1EA9C366}" srcOrd="0" destOrd="0" parTransId="{5E62195B-704F-4038-9B3B-BD2DE6EF6801}" sibTransId="{E1CF4732-1B67-4623-8693-4305B0C79834}"/>
    <dgm:cxn modelId="{EBAB4912-2D81-4F29-B3C1-DBE8E9F46987}" type="presOf" srcId="{43260747-D81C-4DC4-8622-76C5EACED123}" destId="{C3BBF611-1697-4421-9D1F-FC8BDC1B82FC}" srcOrd="0" destOrd="0" presId="urn:microsoft.com/office/officeart/2005/8/layout/hProcess4"/>
    <dgm:cxn modelId="{C07EA816-CA94-43B0-94A2-4E51612074F3}" type="presOf" srcId="{F99CBF69-F6E4-44DF-ACB4-7BF6C390C687}" destId="{1A0E6203-9085-4510-AE84-507226AD5049}" srcOrd="1" destOrd="0" presId="urn:microsoft.com/office/officeart/2005/8/layout/hProcess4"/>
    <dgm:cxn modelId="{73BAEE20-07F5-4FB8-A6F3-568E973F5893}" type="presOf" srcId="{DC5286AB-D78D-4897-9DC1-9B694ECFEAB1}" destId="{35BF7BD4-98C4-4D61-9757-C0255FAEAAD0}" srcOrd="1" destOrd="0" presId="urn:microsoft.com/office/officeart/2005/8/layout/hProcess4"/>
    <dgm:cxn modelId="{8E835A23-E640-4A53-A148-EA2E950CFB34}" type="presOf" srcId="{6B70580F-F081-4D55-8EC0-112F65EB2AFC}" destId="{D0BB4CF8-C51F-4ECB-A8B6-76F1352AA9B6}" srcOrd="0" destOrd="2" presId="urn:microsoft.com/office/officeart/2005/8/layout/hProcess4"/>
    <dgm:cxn modelId="{B34F8D24-5A3F-450F-BDDD-3FFC97C21E9D}" type="presOf" srcId="{A1E14B2B-F95C-4E6A-9A26-AB2ED740964F}" destId="{E64E55F8-961E-4844-B507-95E345BB5A9D}" srcOrd="0" destOrd="1" presId="urn:microsoft.com/office/officeart/2005/8/layout/hProcess4"/>
    <dgm:cxn modelId="{991D8826-0703-4150-ADDB-75F312EA8D8C}" type="presOf" srcId="{3AB6C7E3-4BB3-4C9D-87AF-E994183CC942}" destId="{9F1BB1A9-53FD-4E33-991E-FE84C38980C0}" srcOrd="0" destOrd="0" presId="urn:microsoft.com/office/officeart/2005/8/layout/hProcess4"/>
    <dgm:cxn modelId="{4C4F3428-B94B-4A14-8736-7530B7458C7D}" type="presOf" srcId="{CD37B831-83BC-401D-9E68-3E1939B5D21C}" destId="{34D91BCC-642A-4BD3-8F08-860BD7FB952C}" srcOrd="1" destOrd="2" presId="urn:microsoft.com/office/officeart/2005/8/layout/hProcess4"/>
    <dgm:cxn modelId="{7B8FFA2C-F924-4173-8D8C-F10135C8A923}" type="presOf" srcId="{14061CA0-C380-4AFC-8BD3-286DD4AB2BA0}" destId="{34D91BCC-642A-4BD3-8F08-860BD7FB952C}" srcOrd="1" destOrd="1" presId="urn:microsoft.com/office/officeart/2005/8/layout/hProcess4"/>
    <dgm:cxn modelId="{0D11B531-8208-4F81-96E8-6CCD5A68263C}" type="presOf" srcId="{28435126-656C-4C05-88F2-7BBD75293DD3}" destId="{A8A1549B-C6DB-4FB9-A662-59E21CB316E5}" srcOrd="0" destOrd="0" presId="urn:microsoft.com/office/officeart/2005/8/layout/hProcess4"/>
    <dgm:cxn modelId="{99C47432-439A-4D0B-8B9C-8F2257A708FF}" type="presOf" srcId="{DC026974-C333-433B-BF6F-0BBEB7EEBB99}" destId="{E64E55F8-961E-4844-B507-95E345BB5A9D}" srcOrd="0" destOrd="2" presId="urn:microsoft.com/office/officeart/2005/8/layout/hProcess4"/>
    <dgm:cxn modelId="{87024E3E-75E9-4E2C-8B28-22112CAA30B4}" type="presOf" srcId="{37C873EE-4130-476B-83A2-643DA293A11E}" destId="{D2291534-1BCF-4639-B1C9-853EB999DB4D}" srcOrd="1" destOrd="2" presId="urn:microsoft.com/office/officeart/2005/8/layout/hProcess4"/>
    <dgm:cxn modelId="{D0E2385B-8273-4BDE-BF52-91678E64BEAC}" srcId="{45286D6D-AF18-45B6-9ECD-6407EA76DA3B}" destId="{9DC24407-4807-4E1E-A59F-37DED72F81A3}" srcOrd="1" destOrd="0" parTransId="{BEDE52C9-AC67-4C2F-850F-54B20A6F3146}" sibTransId="{1ECFE82B-8C90-4EFD-9863-953C8D8E24D6}"/>
    <dgm:cxn modelId="{F886D544-F961-403D-A691-29A98583CAFC}" type="presOf" srcId="{43260747-D81C-4DC4-8622-76C5EACED123}" destId="{6F874BEA-2702-4DFF-8E07-0BE34FF4142B}" srcOrd="1" destOrd="0" presId="urn:microsoft.com/office/officeart/2005/8/layout/hProcess4"/>
    <dgm:cxn modelId="{21D0EA45-44F7-4028-B288-9345529FB099}" srcId="{2138B1A9-9BDB-48D2-9336-41243412C43C}" destId="{A1E14B2B-F95C-4E6A-9A26-AB2ED740964F}" srcOrd="1" destOrd="0" parTransId="{7F87F3C0-393B-402E-A3B7-A370B33CE26C}" sibTransId="{79F1447A-CE48-428C-8FC3-198DCD2E9CE7}"/>
    <dgm:cxn modelId="{38300568-4903-43AB-B1A7-1A31A5A82F25}" srcId="{E313642C-3445-4A2A-9F0E-9040498BCDB0}" destId="{1A2ED575-7451-420B-B5BD-B5E9116578E5}" srcOrd="1" destOrd="0" parTransId="{3D90D6F2-2A46-43C2-8B69-8D80BFA4959A}" sibTransId="{A89589D5-926D-4425-809D-D48249606E78}"/>
    <dgm:cxn modelId="{77656D69-02F7-4126-9A45-42AA57E1BC70}" srcId="{C950633D-6896-42A7-992F-5E34D496D430}" destId="{EDFC0698-9345-414E-A898-B2E0B6050DC7}" srcOrd="0" destOrd="0" parTransId="{DC729F26-72CF-4191-ACD8-B8C297139C8D}" sibTransId="{FBACC0BE-95B8-4912-A78A-2AB82A87BBCB}"/>
    <dgm:cxn modelId="{0110016D-50C1-4314-BD77-9F2FB708669B}" srcId="{EDFC0698-9345-414E-A898-B2E0B6050DC7}" destId="{14061CA0-C380-4AFC-8BD3-286DD4AB2BA0}" srcOrd="1" destOrd="0" parTransId="{ED3618F9-F1CB-47E8-80B8-40A2378BCAA7}" sibTransId="{A63290A3-F4E2-42B7-9879-1B59DC019AD6}"/>
    <dgm:cxn modelId="{3FCC926E-0A0C-4DB4-9ABB-7AFF37FCFE4D}" type="presOf" srcId="{42A33BE0-E6C5-4E7B-8CEC-B4EC1EA9C366}" destId="{34D91BCC-642A-4BD3-8F08-860BD7FB952C}" srcOrd="1" destOrd="0" presId="urn:microsoft.com/office/officeart/2005/8/layout/hProcess4"/>
    <dgm:cxn modelId="{564FD14F-A1CD-4992-A3F7-B9DC791C8C7F}" type="presOf" srcId="{1A2ED575-7451-420B-B5BD-B5E9116578E5}" destId="{6F874BEA-2702-4DFF-8E07-0BE34FF4142B}" srcOrd="1" destOrd="1" presId="urn:microsoft.com/office/officeart/2005/8/layout/hProcess4"/>
    <dgm:cxn modelId="{522D6F70-B777-420C-9E5E-DBAC295EF615}" type="presOf" srcId="{DF00FB00-8EC1-4302-ADAD-4626E40E9F52}" destId="{E64E55F8-961E-4844-B507-95E345BB5A9D}" srcOrd="0" destOrd="3" presId="urn:microsoft.com/office/officeart/2005/8/layout/hProcess4"/>
    <dgm:cxn modelId="{77229353-9446-40EE-9620-86341B500AD5}" type="presOf" srcId="{1A2ED575-7451-420B-B5BD-B5E9116578E5}" destId="{C3BBF611-1697-4421-9D1F-FC8BDC1B82FC}" srcOrd="0" destOrd="1" presId="urn:microsoft.com/office/officeart/2005/8/layout/hProcess4"/>
    <dgm:cxn modelId="{A5EBD656-EB59-49CD-9F23-578C704C9309}" type="presOf" srcId="{89D78039-8C58-4FF7-8B5B-445F5EB5A394}" destId="{6F874BEA-2702-4DFF-8E07-0BE34FF4142B}" srcOrd="1" destOrd="2" presId="urn:microsoft.com/office/officeart/2005/8/layout/hProcess4"/>
    <dgm:cxn modelId="{C8B5B057-4635-4D91-9114-E2CA5DDF6B48}" type="presOf" srcId="{FBACC0BE-95B8-4912-A78A-2AB82A87BBCB}" destId="{7B495014-AAC3-4C73-988A-D92C2EC6818D}" srcOrd="0" destOrd="0" presId="urn:microsoft.com/office/officeart/2005/8/layout/hProcess4"/>
    <dgm:cxn modelId="{B1231A58-7E19-4114-A987-043BA762DCD5}" srcId="{C950633D-6896-42A7-992F-5E34D496D430}" destId="{E313642C-3445-4A2A-9F0E-9040498BCDB0}" srcOrd="4" destOrd="0" parTransId="{4698A759-4811-4966-B7D3-DED66D8600DC}" sibTransId="{000FAF9A-C615-4756-9D7C-5EDA82C5D0A5}"/>
    <dgm:cxn modelId="{4F812F5A-5B0E-4309-A52A-9A0362DFD9D5}" type="presOf" srcId="{F99CBF69-F6E4-44DF-ACB4-7BF6C390C687}" destId="{D0BB4CF8-C51F-4ECB-A8B6-76F1352AA9B6}" srcOrd="0" destOrd="0" presId="urn:microsoft.com/office/officeart/2005/8/layout/hProcess4"/>
    <dgm:cxn modelId="{85E8CF5A-9F31-4D5A-A3D8-FA9095C038BD}" srcId="{45286D6D-AF18-45B6-9ECD-6407EA76DA3B}" destId="{6B70580F-F081-4D55-8EC0-112F65EB2AFC}" srcOrd="2" destOrd="0" parTransId="{34D76970-DE95-4403-9E3D-6C5FDDF8393C}" sibTransId="{CC7EE38C-E037-4020-A828-6412020CDF60}"/>
    <dgm:cxn modelId="{114B2C7B-677A-4E7B-ABC4-5D15309190EC}" type="presOf" srcId="{EDFC0698-9345-414E-A898-B2E0B6050DC7}" destId="{E5016C7C-B72A-4C0D-9993-DC1D8D0BDA37}" srcOrd="0" destOrd="0" presId="urn:microsoft.com/office/officeart/2005/8/layout/hProcess4"/>
    <dgm:cxn modelId="{EEE9487E-0ACF-42F0-99D1-B97003E53939}" type="presOf" srcId="{DC5286AB-D78D-4897-9DC1-9B694ECFEAB1}" destId="{E64E55F8-961E-4844-B507-95E345BB5A9D}" srcOrd="0" destOrd="0" presId="urn:microsoft.com/office/officeart/2005/8/layout/hProcess4"/>
    <dgm:cxn modelId="{B731478A-C14B-4715-B157-3167A883D696}" type="presOf" srcId="{9DC24407-4807-4E1E-A59F-37DED72F81A3}" destId="{D0BB4CF8-C51F-4ECB-A8B6-76F1352AA9B6}" srcOrd="0" destOrd="1" presId="urn:microsoft.com/office/officeart/2005/8/layout/hProcess4"/>
    <dgm:cxn modelId="{6D870C8D-AB37-497E-86AE-992A4F546730}" srcId="{D5C256BC-BAB6-4A17-819D-5A0E804B7B5A}" destId="{37C873EE-4130-476B-83A2-643DA293A11E}" srcOrd="2" destOrd="0" parTransId="{27754BDA-F90E-4572-A551-6474F460FAB3}" sibTransId="{A1B0D27D-1102-4900-BD59-CD2560E9C6E5}"/>
    <dgm:cxn modelId="{D6F0B68E-619A-4B1C-9D40-6A34A5D52874}" type="presOf" srcId="{DF00FB00-8EC1-4302-ADAD-4626E40E9F52}" destId="{35BF7BD4-98C4-4D61-9757-C0255FAEAAD0}" srcOrd="1" destOrd="3" presId="urn:microsoft.com/office/officeart/2005/8/layout/hProcess4"/>
    <dgm:cxn modelId="{7324BB97-BACF-4BBC-939D-E1BBB150A57D}" type="presOf" srcId="{37C873EE-4130-476B-83A2-643DA293A11E}" destId="{AACC19AE-28D2-4822-8D02-20FE97760158}" srcOrd="0" destOrd="2" presId="urn:microsoft.com/office/officeart/2005/8/layout/hProcess4"/>
    <dgm:cxn modelId="{3E0EFD97-EB2E-4786-BEF5-CC307315AC94}" type="presOf" srcId="{42A33BE0-E6C5-4E7B-8CEC-B4EC1EA9C366}" destId="{A0BA2A40-3801-4F74-BC56-8D1333538987}" srcOrd="0" destOrd="0" presId="urn:microsoft.com/office/officeart/2005/8/layout/hProcess4"/>
    <dgm:cxn modelId="{AA415E9A-EEBA-49BD-97BB-3C25B35166D6}" type="presOf" srcId="{A1E14B2B-F95C-4E6A-9A26-AB2ED740964F}" destId="{35BF7BD4-98C4-4D61-9757-C0255FAEAAD0}" srcOrd="1" destOrd="1" presId="urn:microsoft.com/office/officeart/2005/8/layout/hProcess4"/>
    <dgm:cxn modelId="{9DEA829A-249F-491A-9F26-E9C755D95740}" type="presOf" srcId="{45286D6D-AF18-45B6-9ECD-6407EA76DA3B}" destId="{1BFF1114-BE45-4532-B1FC-E1FCC402C5A3}" srcOrd="0" destOrd="0" presId="urn:microsoft.com/office/officeart/2005/8/layout/hProcess4"/>
    <dgm:cxn modelId="{61672A9B-A017-4867-A7CE-EF203CB2408D}" srcId="{EDFC0698-9345-414E-A898-B2E0B6050DC7}" destId="{CD37B831-83BC-401D-9E68-3E1939B5D21C}" srcOrd="2" destOrd="0" parTransId="{BC36972F-DA27-47BE-A08A-B4F896DCCCC6}" sibTransId="{7AF04E4C-ECB9-447A-B0D2-DDA3A950F70C}"/>
    <dgm:cxn modelId="{43127D9C-6816-40FC-A8E2-BF91F2CEB262}" type="presOf" srcId="{D5C256BC-BAB6-4A17-819D-5A0E804B7B5A}" destId="{2EADAFEC-8E8B-4189-8C7A-07A665F8C5DC}" srcOrd="0" destOrd="0" presId="urn:microsoft.com/office/officeart/2005/8/layout/hProcess4"/>
    <dgm:cxn modelId="{D57CD29C-946A-47B7-A214-BCFCF3D76E7A}" srcId="{2138B1A9-9BDB-48D2-9336-41243412C43C}" destId="{DC5286AB-D78D-4897-9DC1-9B694ECFEAB1}" srcOrd="0" destOrd="0" parTransId="{5F25B190-5E47-429A-857F-DB590EC7DBE4}" sibTransId="{BA336093-06A0-4E23-9FFF-F0D36DE2ACA5}"/>
    <dgm:cxn modelId="{73577DA0-E85D-43E7-BB74-963DF7202641}" type="presOf" srcId="{644D48B8-6FC0-4D93-BB65-2FA43FCE1382}" destId="{3382047B-CDB5-465C-AD3E-E67B9EB264E6}" srcOrd="0" destOrd="0" presId="urn:microsoft.com/office/officeart/2005/8/layout/hProcess4"/>
    <dgm:cxn modelId="{F990B0A1-0FC3-47AD-AEDE-F67994D46E22}" srcId="{E313642C-3445-4A2A-9F0E-9040498BCDB0}" destId="{43260747-D81C-4DC4-8622-76C5EACED123}" srcOrd="0" destOrd="0" parTransId="{5A693B8B-F43A-43A8-A90E-A5886077C073}" sibTransId="{1BC1747E-1739-48B6-9048-AD9F6CF4AF70}"/>
    <dgm:cxn modelId="{6B97E9A2-C444-4988-9C1B-CEAC5697C773}" type="presOf" srcId="{89D78039-8C58-4FF7-8B5B-445F5EB5A394}" destId="{C3BBF611-1697-4421-9D1F-FC8BDC1B82FC}" srcOrd="0" destOrd="2" presId="urn:microsoft.com/office/officeart/2005/8/layout/hProcess4"/>
    <dgm:cxn modelId="{2C4DADAE-5492-4846-AF76-BA326F81CDA4}" type="presOf" srcId="{7B897190-C091-4E1B-B80C-5E99667A8F96}" destId="{AACC19AE-28D2-4822-8D02-20FE97760158}" srcOrd="0" destOrd="0" presId="urn:microsoft.com/office/officeart/2005/8/layout/hProcess4"/>
    <dgm:cxn modelId="{A69FF7AF-E0A8-4BE9-94EB-121DB48024B0}" srcId="{45286D6D-AF18-45B6-9ECD-6407EA76DA3B}" destId="{F99CBF69-F6E4-44DF-ACB4-7BF6C390C687}" srcOrd="0" destOrd="0" parTransId="{225747E4-E85A-488B-8C31-4857FF469879}" sibTransId="{321E2DF5-2685-4688-A5C0-6E1DF2F53AB1}"/>
    <dgm:cxn modelId="{530818B1-5D9F-484B-8152-C092751564AB}" srcId="{D5C256BC-BAB6-4A17-819D-5A0E804B7B5A}" destId="{7B897190-C091-4E1B-B80C-5E99667A8F96}" srcOrd="0" destOrd="0" parTransId="{5E89EFA2-6729-49D1-864C-5FDCBE8737F3}" sibTransId="{ADB3F79A-28BB-4504-8089-5A6DC15F6E6C}"/>
    <dgm:cxn modelId="{915C0EB2-58CC-463E-8FEB-96EF7501E99B}" srcId="{C950633D-6896-42A7-992F-5E34D496D430}" destId="{D5C256BC-BAB6-4A17-819D-5A0E804B7B5A}" srcOrd="1" destOrd="0" parTransId="{F5059E92-F2A9-4891-9FA9-0BB716AA6AC2}" sibTransId="{644D48B8-6FC0-4D93-BB65-2FA43FCE1382}"/>
    <dgm:cxn modelId="{29F2DCB2-7A0A-404C-B137-18B7FB72D3E8}" srcId="{2138B1A9-9BDB-48D2-9336-41243412C43C}" destId="{DF00FB00-8EC1-4302-ADAD-4626E40E9F52}" srcOrd="3" destOrd="0" parTransId="{7370FE36-9B4C-484C-AE14-77C8C38F5669}" sibTransId="{65EBD41F-0213-4E7C-885E-A8EC6BAC5577}"/>
    <dgm:cxn modelId="{753AE2B8-904C-4961-80DE-BB2F7E5B8D34}" type="presOf" srcId="{821AC11F-2F83-49A4-ACC8-24BA0D654C01}" destId="{AACC19AE-28D2-4822-8D02-20FE97760158}" srcOrd="0" destOrd="1" presId="urn:microsoft.com/office/officeart/2005/8/layout/hProcess4"/>
    <dgm:cxn modelId="{B32FA4B9-4DC8-4C49-923E-85A8CA6047C6}" srcId="{2138B1A9-9BDB-48D2-9336-41243412C43C}" destId="{DC026974-C333-433B-BF6F-0BBEB7EEBB99}" srcOrd="2" destOrd="0" parTransId="{A3E32D79-3CBF-4171-9E0E-F7DED4A8D378}" sibTransId="{840E412E-D5A8-4AB5-AAE5-95FB67FB7F70}"/>
    <dgm:cxn modelId="{E9F312BE-FDF6-4C80-BC87-C08D3B94C0D4}" srcId="{D5C256BC-BAB6-4A17-819D-5A0E804B7B5A}" destId="{821AC11F-2F83-49A4-ACC8-24BA0D654C01}" srcOrd="1" destOrd="0" parTransId="{3A7CC7C1-8986-4139-B040-D660FDEAE223}" sibTransId="{A0844B36-FF33-499D-9D12-CB1467038161}"/>
    <dgm:cxn modelId="{C3037EBE-E058-40D0-A118-B8776430575D}" type="presOf" srcId="{2138B1A9-9BDB-48D2-9336-41243412C43C}" destId="{347507C8-8601-4E94-8148-7045E0C706CE}" srcOrd="0" destOrd="0" presId="urn:microsoft.com/office/officeart/2005/8/layout/hProcess4"/>
    <dgm:cxn modelId="{9CE5F5C0-5261-42C9-AEFA-086276A8317F}" type="presOf" srcId="{6B70580F-F081-4D55-8EC0-112F65EB2AFC}" destId="{1A0E6203-9085-4510-AE84-507226AD5049}" srcOrd="1" destOrd="2" presId="urn:microsoft.com/office/officeart/2005/8/layout/hProcess4"/>
    <dgm:cxn modelId="{562ED0C6-205B-4236-A3C7-5107527E836A}" type="presOf" srcId="{DC026974-C333-433B-BF6F-0BBEB7EEBB99}" destId="{35BF7BD4-98C4-4D61-9757-C0255FAEAAD0}" srcOrd="1" destOrd="2" presId="urn:microsoft.com/office/officeart/2005/8/layout/hProcess4"/>
    <dgm:cxn modelId="{9E4ED1C9-363C-431A-80FD-08140ADCC50D}" type="presOf" srcId="{14061CA0-C380-4AFC-8BD3-286DD4AB2BA0}" destId="{A0BA2A40-3801-4F74-BC56-8D1333538987}" srcOrd="0" destOrd="1" presId="urn:microsoft.com/office/officeart/2005/8/layout/hProcess4"/>
    <dgm:cxn modelId="{5AE25CD3-415C-4F44-A27D-AB73DACCC859}" type="presOf" srcId="{CD37B831-83BC-401D-9E68-3E1939B5D21C}" destId="{A0BA2A40-3801-4F74-BC56-8D1333538987}" srcOrd="0" destOrd="2" presId="urn:microsoft.com/office/officeart/2005/8/layout/hProcess4"/>
    <dgm:cxn modelId="{055E9ADA-DFA5-46C0-A9A7-41AD56A9F15D}" type="presOf" srcId="{821AC11F-2F83-49A4-ACC8-24BA0D654C01}" destId="{D2291534-1BCF-4639-B1C9-853EB999DB4D}" srcOrd="1" destOrd="1" presId="urn:microsoft.com/office/officeart/2005/8/layout/hProcess4"/>
    <dgm:cxn modelId="{D8C15CE4-9D19-47D6-9E6C-B64C700A9577}" srcId="{E313642C-3445-4A2A-9F0E-9040498BCDB0}" destId="{89D78039-8C58-4FF7-8B5B-445F5EB5A394}" srcOrd="2" destOrd="0" parTransId="{24A0D3E5-3F8D-4C8C-8047-DFADE832FBB4}" sibTransId="{4264E6CC-C390-4467-B5F7-B47280DD9AFD}"/>
    <dgm:cxn modelId="{413888E6-CC27-4E5C-80B3-7E03F1BD6E28}" type="presOf" srcId="{C950633D-6896-42A7-992F-5E34D496D430}" destId="{19013BB3-316F-456D-B353-F6F944228191}" srcOrd="0" destOrd="0" presId="urn:microsoft.com/office/officeart/2005/8/layout/hProcess4"/>
    <dgm:cxn modelId="{309BFEE7-C18B-4E63-B1AB-89E0D09CE21E}" srcId="{C950633D-6896-42A7-992F-5E34D496D430}" destId="{2138B1A9-9BDB-48D2-9336-41243412C43C}" srcOrd="2" destOrd="0" parTransId="{2031242D-E254-46B8-8808-DADDEFEE3CB4}" sibTransId="{3AB6C7E3-4BB3-4C9D-87AF-E994183CC942}"/>
    <dgm:cxn modelId="{646876ED-BE3B-4BC5-A1FF-C6B87E69FA1F}" type="presOf" srcId="{9DC24407-4807-4E1E-A59F-37DED72F81A3}" destId="{1A0E6203-9085-4510-AE84-507226AD5049}" srcOrd="1" destOrd="1" presId="urn:microsoft.com/office/officeart/2005/8/layout/hProcess4"/>
    <dgm:cxn modelId="{495BFCF2-6086-4A0B-9001-1192A874873E}" type="presOf" srcId="{7B897190-C091-4E1B-B80C-5E99667A8F96}" destId="{D2291534-1BCF-4639-B1C9-853EB999DB4D}" srcOrd="1" destOrd="0" presId="urn:microsoft.com/office/officeart/2005/8/layout/hProcess4"/>
    <dgm:cxn modelId="{BF805C2B-5B02-46F2-97A4-97A75CEB9FFC}" type="presParOf" srcId="{19013BB3-316F-456D-B353-F6F944228191}" destId="{D17EF7EB-6A02-477E-B6BB-50F57C6809A2}" srcOrd="0" destOrd="0" presId="urn:microsoft.com/office/officeart/2005/8/layout/hProcess4"/>
    <dgm:cxn modelId="{43ABF58B-CDFE-4EFE-8F7E-7E12997FC875}" type="presParOf" srcId="{19013BB3-316F-456D-B353-F6F944228191}" destId="{1C58493E-69D2-4029-913D-21DA11647455}" srcOrd="1" destOrd="0" presId="urn:microsoft.com/office/officeart/2005/8/layout/hProcess4"/>
    <dgm:cxn modelId="{712A096E-D204-4094-AD74-87E505CFD9E8}" type="presParOf" srcId="{19013BB3-316F-456D-B353-F6F944228191}" destId="{1C36CA6D-2EAD-406D-89F5-5CB776D0F0FD}" srcOrd="2" destOrd="0" presId="urn:microsoft.com/office/officeart/2005/8/layout/hProcess4"/>
    <dgm:cxn modelId="{E40388C5-C384-4D09-B822-9230D04B3BC9}" type="presParOf" srcId="{1C36CA6D-2EAD-406D-89F5-5CB776D0F0FD}" destId="{C7E96BF4-117D-4199-AF7A-C0E92FBA2D62}" srcOrd="0" destOrd="0" presId="urn:microsoft.com/office/officeart/2005/8/layout/hProcess4"/>
    <dgm:cxn modelId="{6E09E7BA-56A4-4D42-B3C1-8C6D1403FDCF}" type="presParOf" srcId="{C7E96BF4-117D-4199-AF7A-C0E92FBA2D62}" destId="{DD8C408E-9FF7-4C12-9FA9-AE25E87749D5}" srcOrd="0" destOrd="0" presId="urn:microsoft.com/office/officeart/2005/8/layout/hProcess4"/>
    <dgm:cxn modelId="{52A2E160-B660-4680-822C-ED756112F224}" type="presParOf" srcId="{C7E96BF4-117D-4199-AF7A-C0E92FBA2D62}" destId="{A0BA2A40-3801-4F74-BC56-8D1333538987}" srcOrd="1" destOrd="0" presId="urn:microsoft.com/office/officeart/2005/8/layout/hProcess4"/>
    <dgm:cxn modelId="{E6743BC9-DA18-4E95-B9AD-991F4852FC3D}" type="presParOf" srcId="{C7E96BF4-117D-4199-AF7A-C0E92FBA2D62}" destId="{34D91BCC-642A-4BD3-8F08-860BD7FB952C}" srcOrd="2" destOrd="0" presId="urn:microsoft.com/office/officeart/2005/8/layout/hProcess4"/>
    <dgm:cxn modelId="{2744DE90-816D-48C0-BD63-E80DA32C61A7}" type="presParOf" srcId="{C7E96BF4-117D-4199-AF7A-C0E92FBA2D62}" destId="{E5016C7C-B72A-4C0D-9993-DC1D8D0BDA37}" srcOrd="3" destOrd="0" presId="urn:microsoft.com/office/officeart/2005/8/layout/hProcess4"/>
    <dgm:cxn modelId="{5268ED90-CEDF-4752-B3B8-4F7D860FFCD8}" type="presParOf" srcId="{C7E96BF4-117D-4199-AF7A-C0E92FBA2D62}" destId="{710D7420-209F-45C0-97EC-5048CF482420}" srcOrd="4" destOrd="0" presId="urn:microsoft.com/office/officeart/2005/8/layout/hProcess4"/>
    <dgm:cxn modelId="{F592724F-D399-419B-8084-3E1C113D641E}" type="presParOf" srcId="{1C36CA6D-2EAD-406D-89F5-5CB776D0F0FD}" destId="{7B495014-AAC3-4C73-988A-D92C2EC6818D}" srcOrd="1" destOrd="0" presId="urn:microsoft.com/office/officeart/2005/8/layout/hProcess4"/>
    <dgm:cxn modelId="{520017C2-666D-44B8-8F84-A2613ED0EB6F}" type="presParOf" srcId="{1C36CA6D-2EAD-406D-89F5-5CB776D0F0FD}" destId="{04470D0E-85F5-4DF4-940A-294FDBDD65D4}" srcOrd="2" destOrd="0" presId="urn:microsoft.com/office/officeart/2005/8/layout/hProcess4"/>
    <dgm:cxn modelId="{0BC74286-D67F-45F8-9CC4-B9C4C3DD364B}" type="presParOf" srcId="{04470D0E-85F5-4DF4-940A-294FDBDD65D4}" destId="{6CE0651A-B156-45B3-9DF3-9981E359C88A}" srcOrd="0" destOrd="0" presId="urn:microsoft.com/office/officeart/2005/8/layout/hProcess4"/>
    <dgm:cxn modelId="{A3FB5236-5CAF-4306-A98F-E9344DFA8ADF}" type="presParOf" srcId="{04470D0E-85F5-4DF4-940A-294FDBDD65D4}" destId="{AACC19AE-28D2-4822-8D02-20FE97760158}" srcOrd="1" destOrd="0" presId="urn:microsoft.com/office/officeart/2005/8/layout/hProcess4"/>
    <dgm:cxn modelId="{BC0905DD-82C3-48C9-A74E-66B8F2D4DD45}" type="presParOf" srcId="{04470D0E-85F5-4DF4-940A-294FDBDD65D4}" destId="{D2291534-1BCF-4639-B1C9-853EB999DB4D}" srcOrd="2" destOrd="0" presId="urn:microsoft.com/office/officeart/2005/8/layout/hProcess4"/>
    <dgm:cxn modelId="{E387BC3B-B664-40F1-AFDD-1CE384607941}" type="presParOf" srcId="{04470D0E-85F5-4DF4-940A-294FDBDD65D4}" destId="{2EADAFEC-8E8B-4189-8C7A-07A665F8C5DC}" srcOrd="3" destOrd="0" presId="urn:microsoft.com/office/officeart/2005/8/layout/hProcess4"/>
    <dgm:cxn modelId="{676893E9-5261-42F4-8235-DCF7D0669FB0}" type="presParOf" srcId="{04470D0E-85F5-4DF4-940A-294FDBDD65D4}" destId="{2AEEC17E-2743-48D5-A2AE-C2C8681AC47D}" srcOrd="4" destOrd="0" presId="urn:microsoft.com/office/officeart/2005/8/layout/hProcess4"/>
    <dgm:cxn modelId="{6945CCC8-6DC3-46FD-81F4-CD529F01FF8C}" type="presParOf" srcId="{1C36CA6D-2EAD-406D-89F5-5CB776D0F0FD}" destId="{3382047B-CDB5-465C-AD3E-E67B9EB264E6}" srcOrd="3" destOrd="0" presId="urn:microsoft.com/office/officeart/2005/8/layout/hProcess4"/>
    <dgm:cxn modelId="{53388559-6494-47D2-BD68-1758CBD09511}" type="presParOf" srcId="{1C36CA6D-2EAD-406D-89F5-5CB776D0F0FD}" destId="{80EFF64D-B351-4F41-A4C9-0D52E5EA1BA5}" srcOrd="4" destOrd="0" presId="urn:microsoft.com/office/officeart/2005/8/layout/hProcess4"/>
    <dgm:cxn modelId="{033B0EE6-35F9-453D-B2BA-C621DF1401F0}" type="presParOf" srcId="{80EFF64D-B351-4F41-A4C9-0D52E5EA1BA5}" destId="{AC032BD9-C334-427C-B7D3-27491A159400}" srcOrd="0" destOrd="0" presId="urn:microsoft.com/office/officeart/2005/8/layout/hProcess4"/>
    <dgm:cxn modelId="{4281C002-E923-44D7-8995-F57A277C1C54}" type="presParOf" srcId="{80EFF64D-B351-4F41-A4C9-0D52E5EA1BA5}" destId="{E64E55F8-961E-4844-B507-95E345BB5A9D}" srcOrd="1" destOrd="0" presId="urn:microsoft.com/office/officeart/2005/8/layout/hProcess4"/>
    <dgm:cxn modelId="{058AE52B-EF98-4E91-93F8-8DB14B48EF55}" type="presParOf" srcId="{80EFF64D-B351-4F41-A4C9-0D52E5EA1BA5}" destId="{35BF7BD4-98C4-4D61-9757-C0255FAEAAD0}" srcOrd="2" destOrd="0" presId="urn:microsoft.com/office/officeart/2005/8/layout/hProcess4"/>
    <dgm:cxn modelId="{F02F21D5-6131-4810-8281-D5EFFBF83930}" type="presParOf" srcId="{80EFF64D-B351-4F41-A4C9-0D52E5EA1BA5}" destId="{347507C8-8601-4E94-8148-7045E0C706CE}" srcOrd="3" destOrd="0" presId="urn:microsoft.com/office/officeart/2005/8/layout/hProcess4"/>
    <dgm:cxn modelId="{59A04ED4-E679-4BD7-B220-5685D548DD33}" type="presParOf" srcId="{80EFF64D-B351-4F41-A4C9-0D52E5EA1BA5}" destId="{19F42251-6F38-41BA-876A-D632A1C8B91D}" srcOrd="4" destOrd="0" presId="urn:microsoft.com/office/officeart/2005/8/layout/hProcess4"/>
    <dgm:cxn modelId="{370D8302-7783-47F2-9201-6CE673F8F856}" type="presParOf" srcId="{1C36CA6D-2EAD-406D-89F5-5CB776D0F0FD}" destId="{9F1BB1A9-53FD-4E33-991E-FE84C38980C0}" srcOrd="5" destOrd="0" presId="urn:microsoft.com/office/officeart/2005/8/layout/hProcess4"/>
    <dgm:cxn modelId="{67559D65-70B7-4451-B3E1-763A897DF4A9}" type="presParOf" srcId="{1C36CA6D-2EAD-406D-89F5-5CB776D0F0FD}" destId="{DFA2AEE9-51AD-43AA-AEEE-B3FB1AAF7501}" srcOrd="6" destOrd="0" presId="urn:microsoft.com/office/officeart/2005/8/layout/hProcess4"/>
    <dgm:cxn modelId="{65E322CB-140E-4ED9-BB62-26F07DAD1B10}" type="presParOf" srcId="{DFA2AEE9-51AD-43AA-AEEE-B3FB1AAF7501}" destId="{C71AF4C1-CE93-4A0B-99FF-D1D002366DD1}" srcOrd="0" destOrd="0" presId="urn:microsoft.com/office/officeart/2005/8/layout/hProcess4"/>
    <dgm:cxn modelId="{65BD847A-4081-4423-993A-004497D72DC0}" type="presParOf" srcId="{DFA2AEE9-51AD-43AA-AEEE-B3FB1AAF7501}" destId="{D0BB4CF8-C51F-4ECB-A8B6-76F1352AA9B6}" srcOrd="1" destOrd="0" presId="urn:microsoft.com/office/officeart/2005/8/layout/hProcess4"/>
    <dgm:cxn modelId="{69CD88D0-A1F9-47CF-9D88-2BD8B6EB1C89}" type="presParOf" srcId="{DFA2AEE9-51AD-43AA-AEEE-B3FB1AAF7501}" destId="{1A0E6203-9085-4510-AE84-507226AD5049}" srcOrd="2" destOrd="0" presId="urn:microsoft.com/office/officeart/2005/8/layout/hProcess4"/>
    <dgm:cxn modelId="{15597B07-2F47-4847-B1C8-1A7E8A7F0278}" type="presParOf" srcId="{DFA2AEE9-51AD-43AA-AEEE-B3FB1AAF7501}" destId="{1BFF1114-BE45-4532-B1FC-E1FCC402C5A3}" srcOrd="3" destOrd="0" presId="urn:microsoft.com/office/officeart/2005/8/layout/hProcess4"/>
    <dgm:cxn modelId="{E67ED584-0D58-4A35-8E23-15B0946B9621}" type="presParOf" srcId="{DFA2AEE9-51AD-43AA-AEEE-B3FB1AAF7501}" destId="{4947AEA3-C4C5-41AA-A761-071D34752EAA}" srcOrd="4" destOrd="0" presId="urn:microsoft.com/office/officeart/2005/8/layout/hProcess4"/>
    <dgm:cxn modelId="{4CEE79F0-B678-4903-8379-9C17A6BF980C}" type="presParOf" srcId="{1C36CA6D-2EAD-406D-89F5-5CB776D0F0FD}" destId="{A8A1549B-C6DB-4FB9-A662-59E21CB316E5}" srcOrd="7" destOrd="0" presId="urn:microsoft.com/office/officeart/2005/8/layout/hProcess4"/>
    <dgm:cxn modelId="{DBBED4F5-50B0-4A36-A3DA-168D617C5C46}" type="presParOf" srcId="{1C36CA6D-2EAD-406D-89F5-5CB776D0F0FD}" destId="{A7F0C852-72D1-459A-83F4-D99B7D0FC9C7}" srcOrd="8" destOrd="0" presId="urn:microsoft.com/office/officeart/2005/8/layout/hProcess4"/>
    <dgm:cxn modelId="{45B14849-7877-49D8-A7CF-052A74696FED}" type="presParOf" srcId="{A7F0C852-72D1-459A-83F4-D99B7D0FC9C7}" destId="{66846A02-FA51-4180-A2EC-4B8BC547D1EE}" srcOrd="0" destOrd="0" presId="urn:microsoft.com/office/officeart/2005/8/layout/hProcess4"/>
    <dgm:cxn modelId="{A516FB8F-D4E5-4BFF-82AA-38ABC7F6C702}" type="presParOf" srcId="{A7F0C852-72D1-459A-83F4-D99B7D0FC9C7}" destId="{C3BBF611-1697-4421-9D1F-FC8BDC1B82FC}" srcOrd="1" destOrd="0" presId="urn:microsoft.com/office/officeart/2005/8/layout/hProcess4"/>
    <dgm:cxn modelId="{714CCC46-9FC9-488C-BE34-26578090633A}" type="presParOf" srcId="{A7F0C852-72D1-459A-83F4-D99B7D0FC9C7}" destId="{6F874BEA-2702-4DFF-8E07-0BE34FF4142B}" srcOrd="2" destOrd="0" presId="urn:microsoft.com/office/officeart/2005/8/layout/hProcess4"/>
    <dgm:cxn modelId="{564B8DF5-30E2-4D0F-AFCF-1CF36DD5586D}" type="presParOf" srcId="{A7F0C852-72D1-459A-83F4-D99B7D0FC9C7}" destId="{D3157F56-6C1B-4841-A4FC-D508E441A8EB}" srcOrd="3" destOrd="0" presId="urn:microsoft.com/office/officeart/2005/8/layout/hProcess4"/>
    <dgm:cxn modelId="{BDF602BC-84CA-48BD-AE83-0453663D9601}" type="presParOf" srcId="{A7F0C852-72D1-459A-83F4-D99B7D0FC9C7}" destId="{8EB0B814-0B16-4205-B429-0798CAA159E7}"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496CA9-7935-445B-AC97-4286C5457A1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9D6D036-09FE-4564-8FCF-0314C53A9676}">
      <dgm:prSet/>
      <dgm:spPr/>
      <dgm:t>
        <a:bodyPr/>
        <a:lstStyle/>
        <a:p>
          <a:pPr>
            <a:lnSpc>
              <a:spcPct val="100000"/>
            </a:lnSpc>
          </a:pPr>
          <a:r>
            <a:rPr lang="en-US" dirty="0"/>
            <a:t>AML Update &amp; Announcements</a:t>
          </a:r>
        </a:p>
      </dgm:t>
    </dgm:pt>
    <dgm:pt modelId="{B9A3A8F0-2975-423B-B217-1D4E7D5AE6F1}" type="parTrans" cxnId="{F13A902E-6DD8-4359-9EF1-4D7BE947909C}">
      <dgm:prSet/>
      <dgm:spPr/>
      <dgm:t>
        <a:bodyPr/>
        <a:lstStyle/>
        <a:p>
          <a:endParaRPr lang="en-US"/>
        </a:p>
      </dgm:t>
    </dgm:pt>
    <dgm:pt modelId="{3F8E0FF9-E46F-4A81-8BC0-4CDDCDA3C8C1}" type="sibTrans" cxnId="{F13A902E-6DD8-4359-9EF1-4D7BE947909C}">
      <dgm:prSet/>
      <dgm:spPr/>
      <dgm:t>
        <a:bodyPr/>
        <a:lstStyle/>
        <a:p>
          <a:endParaRPr lang="en-US"/>
        </a:p>
      </dgm:t>
    </dgm:pt>
    <dgm:pt modelId="{7EAB969C-D794-45F8-9AC2-D0630BE9280A}">
      <dgm:prSet/>
      <dgm:spPr/>
      <dgm:t>
        <a:bodyPr/>
        <a:lstStyle/>
        <a:p>
          <a:pPr>
            <a:lnSpc>
              <a:spcPct val="100000"/>
            </a:lnSpc>
          </a:pPr>
          <a:r>
            <a:rPr lang="en-US" dirty="0"/>
            <a:t>Follow ups</a:t>
          </a:r>
        </a:p>
      </dgm:t>
    </dgm:pt>
    <dgm:pt modelId="{3C6C7431-204B-43A0-916C-6D3235B0C1A9}" type="parTrans" cxnId="{58CA55D9-B39F-4D45-A9DB-3BB44F61B8A6}">
      <dgm:prSet/>
      <dgm:spPr/>
      <dgm:t>
        <a:bodyPr/>
        <a:lstStyle/>
        <a:p>
          <a:endParaRPr lang="en-US"/>
        </a:p>
      </dgm:t>
    </dgm:pt>
    <dgm:pt modelId="{D1321BF5-4F17-4709-9B9C-696F5E16A055}" type="sibTrans" cxnId="{58CA55D9-B39F-4D45-A9DB-3BB44F61B8A6}">
      <dgm:prSet/>
      <dgm:spPr/>
      <dgm:t>
        <a:bodyPr/>
        <a:lstStyle/>
        <a:p>
          <a:endParaRPr lang="en-US"/>
        </a:p>
      </dgm:t>
    </dgm:pt>
    <dgm:pt modelId="{7597FA03-30E8-492D-8089-6B7FD7F22E8D}">
      <dgm:prSet/>
      <dgm:spPr/>
      <dgm:t>
        <a:bodyPr/>
        <a:lstStyle/>
        <a:p>
          <a:pPr>
            <a:lnSpc>
              <a:spcPct val="100000"/>
            </a:lnSpc>
          </a:pPr>
          <a:r>
            <a:rPr lang="en-US" dirty="0"/>
            <a:t>Questions &amp; Discussion</a:t>
          </a:r>
        </a:p>
      </dgm:t>
    </dgm:pt>
    <dgm:pt modelId="{8F4E9AEC-BFD2-4AA2-9725-B883B159A590}" type="parTrans" cxnId="{6794F3A6-1D1F-4C8E-8365-0C99FE59E7DD}">
      <dgm:prSet/>
      <dgm:spPr/>
      <dgm:t>
        <a:bodyPr/>
        <a:lstStyle/>
        <a:p>
          <a:endParaRPr lang="en-US"/>
        </a:p>
      </dgm:t>
    </dgm:pt>
    <dgm:pt modelId="{7EAAC92A-53F6-44DD-97D2-75586F70AAC2}" type="sibTrans" cxnId="{6794F3A6-1D1F-4C8E-8365-0C99FE59E7DD}">
      <dgm:prSet/>
      <dgm:spPr/>
      <dgm:t>
        <a:bodyPr/>
        <a:lstStyle/>
        <a:p>
          <a:endParaRPr lang="en-US"/>
        </a:p>
      </dgm:t>
    </dgm:pt>
    <dgm:pt modelId="{997FD538-1784-4107-904A-FD90911D44B1}">
      <dgm:prSet/>
      <dgm:spPr/>
      <dgm:t>
        <a:bodyPr/>
        <a:lstStyle/>
        <a:p>
          <a:pPr>
            <a:lnSpc>
              <a:spcPct val="100000"/>
            </a:lnSpc>
          </a:pPr>
          <a:r>
            <a:rPr lang="en-US" b="1" dirty="0">
              <a:solidFill>
                <a:schemeClr val="tx1">
                  <a:lumMod val="85000"/>
                  <a:lumOff val="15000"/>
                </a:schemeClr>
              </a:solidFill>
            </a:rPr>
            <a:t>Tuesdays, </a:t>
          </a:r>
        </a:p>
        <a:p>
          <a:pPr>
            <a:lnSpc>
              <a:spcPct val="100000"/>
            </a:lnSpc>
          </a:pPr>
          <a:r>
            <a:rPr lang="en-US" b="1" dirty="0">
              <a:solidFill>
                <a:schemeClr val="tx1">
                  <a:lumMod val="85000"/>
                  <a:lumOff val="15000"/>
                </a:schemeClr>
              </a:solidFill>
            </a:rPr>
            <a:t>9-10am</a:t>
          </a:r>
        </a:p>
      </dgm:t>
    </dgm:pt>
    <dgm:pt modelId="{FF8C457F-FD8E-4CFB-ABA9-6639494B7768}" type="parTrans" cxnId="{F1E3DDA3-2EAE-4F91-BFB1-343984499C6C}">
      <dgm:prSet/>
      <dgm:spPr/>
      <dgm:t>
        <a:bodyPr/>
        <a:lstStyle/>
        <a:p>
          <a:endParaRPr lang="en-US"/>
        </a:p>
      </dgm:t>
    </dgm:pt>
    <dgm:pt modelId="{0DD4F9DE-2372-4320-B9AC-82C513DD0A1A}" type="sibTrans" cxnId="{F1E3DDA3-2EAE-4F91-BFB1-343984499C6C}">
      <dgm:prSet/>
      <dgm:spPr/>
      <dgm:t>
        <a:bodyPr/>
        <a:lstStyle/>
        <a:p>
          <a:endParaRPr lang="en-US"/>
        </a:p>
      </dgm:t>
    </dgm:pt>
    <dgm:pt modelId="{858E6D55-71A8-455D-8EF4-FB74CCC3F931}" type="pres">
      <dgm:prSet presAssocID="{CD496CA9-7935-445B-AC97-4286C5457A17}" presName="root" presStyleCnt="0">
        <dgm:presLayoutVars>
          <dgm:dir/>
          <dgm:resizeHandles val="exact"/>
        </dgm:presLayoutVars>
      </dgm:prSet>
      <dgm:spPr/>
    </dgm:pt>
    <dgm:pt modelId="{B3A1A564-2EDD-44BD-BCD1-9F6990923FDC}" type="pres">
      <dgm:prSet presAssocID="{29D6D036-09FE-4564-8FCF-0314C53A9676}" presName="compNode" presStyleCnt="0"/>
      <dgm:spPr/>
    </dgm:pt>
    <dgm:pt modelId="{657CD93E-7A51-45ED-907C-3C2B3FF736F7}" type="pres">
      <dgm:prSet presAssocID="{29D6D036-09FE-4564-8FCF-0314C53A96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B1D5143-4CB3-4EB9-BCAA-FF3CB5985FF7}" type="pres">
      <dgm:prSet presAssocID="{29D6D036-09FE-4564-8FCF-0314C53A9676}" presName="spaceRect" presStyleCnt="0"/>
      <dgm:spPr/>
    </dgm:pt>
    <dgm:pt modelId="{0626F358-18CE-4617-97ED-09157F842604}" type="pres">
      <dgm:prSet presAssocID="{29D6D036-09FE-4564-8FCF-0314C53A9676}" presName="textRect" presStyleLbl="revTx" presStyleIdx="0" presStyleCnt="4">
        <dgm:presLayoutVars>
          <dgm:chMax val="1"/>
          <dgm:chPref val="1"/>
        </dgm:presLayoutVars>
      </dgm:prSet>
      <dgm:spPr/>
    </dgm:pt>
    <dgm:pt modelId="{49E929B9-A6E4-45BD-B430-C0B245C36467}" type="pres">
      <dgm:prSet presAssocID="{3F8E0FF9-E46F-4A81-8BC0-4CDDCDA3C8C1}" presName="sibTrans" presStyleCnt="0"/>
      <dgm:spPr/>
    </dgm:pt>
    <dgm:pt modelId="{47744646-02AD-4DAF-AF35-63758C9D9772}" type="pres">
      <dgm:prSet presAssocID="{7EAB969C-D794-45F8-9AC2-D0630BE9280A}" presName="compNode" presStyleCnt="0"/>
      <dgm:spPr/>
    </dgm:pt>
    <dgm:pt modelId="{97E0273F-766F-4AE6-A42D-B89284388BC4}" type="pres">
      <dgm:prSet presAssocID="{7EAB969C-D794-45F8-9AC2-D0630BE928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204FFD3-3F1E-43B8-983C-44FAB08FD8DA}" type="pres">
      <dgm:prSet presAssocID="{7EAB969C-D794-45F8-9AC2-D0630BE9280A}" presName="spaceRect" presStyleCnt="0"/>
      <dgm:spPr/>
    </dgm:pt>
    <dgm:pt modelId="{99FECD3D-75A0-46FC-BAE1-CA04D61773A5}" type="pres">
      <dgm:prSet presAssocID="{7EAB969C-D794-45F8-9AC2-D0630BE9280A}" presName="textRect" presStyleLbl="revTx" presStyleIdx="1" presStyleCnt="4">
        <dgm:presLayoutVars>
          <dgm:chMax val="1"/>
          <dgm:chPref val="1"/>
        </dgm:presLayoutVars>
      </dgm:prSet>
      <dgm:spPr/>
    </dgm:pt>
    <dgm:pt modelId="{F1E4FB5A-C0E8-4AB0-A269-11B95F35C88B}" type="pres">
      <dgm:prSet presAssocID="{D1321BF5-4F17-4709-9B9C-696F5E16A055}" presName="sibTrans" presStyleCnt="0"/>
      <dgm:spPr/>
    </dgm:pt>
    <dgm:pt modelId="{8788E508-3746-46B2-8E03-4FF4275DF1F4}" type="pres">
      <dgm:prSet presAssocID="{7597FA03-30E8-492D-8089-6B7FD7F22E8D}" presName="compNode" presStyleCnt="0"/>
      <dgm:spPr/>
    </dgm:pt>
    <dgm:pt modelId="{38FA60C9-BC9D-401D-BDC3-64DEE70A0C58}" type="pres">
      <dgm:prSet presAssocID="{7597FA03-30E8-492D-8089-6B7FD7F22E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47AE220F-11AC-4572-BA68-708411AD13DD}" type="pres">
      <dgm:prSet presAssocID="{7597FA03-30E8-492D-8089-6B7FD7F22E8D}" presName="spaceRect" presStyleCnt="0"/>
      <dgm:spPr/>
    </dgm:pt>
    <dgm:pt modelId="{4D2C9B61-EA06-43E5-9D35-86488CB23C5C}" type="pres">
      <dgm:prSet presAssocID="{7597FA03-30E8-492D-8089-6B7FD7F22E8D}" presName="textRect" presStyleLbl="revTx" presStyleIdx="2" presStyleCnt="4">
        <dgm:presLayoutVars>
          <dgm:chMax val="1"/>
          <dgm:chPref val="1"/>
        </dgm:presLayoutVars>
      </dgm:prSet>
      <dgm:spPr/>
    </dgm:pt>
    <dgm:pt modelId="{152864FB-8E24-4570-93B2-546BED6F7147}" type="pres">
      <dgm:prSet presAssocID="{7EAAC92A-53F6-44DD-97D2-75586F70AAC2}" presName="sibTrans" presStyleCnt="0"/>
      <dgm:spPr/>
    </dgm:pt>
    <dgm:pt modelId="{CDDE08BA-186F-4121-88B3-A1B5BC53BB93}" type="pres">
      <dgm:prSet presAssocID="{997FD538-1784-4107-904A-FD90911D44B1}" presName="compNode" presStyleCnt="0"/>
      <dgm:spPr/>
    </dgm:pt>
    <dgm:pt modelId="{0025B4F4-7634-4541-AD4C-53DFD454CFAC}" type="pres">
      <dgm:prSet presAssocID="{997FD538-1784-4107-904A-FD90911D44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ffee with solid fill"/>
        </a:ext>
      </dgm:extLst>
    </dgm:pt>
    <dgm:pt modelId="{1154A93B-2D79-4C9C-AE0F-9FF851F4C08E}" type="pres">
      <dgm:prSet presAssocID="{997FD538-1784-4107-904A-FD90911D44B1}" presName="spaceRect" presStyleCnt="0"/>
      <dgm:spPr/>
    </dgm:pt>
    <dgm:pt modelId="{4F55BFB5-E512-44DC-9C3C-71E8BD076C40}" type="pres">
      <dgm:prSet presAssocID="{997FD538-1784-4107-904A-FD90911D44B1}" presName="textRect" presStyleLbl="revTx" presStyleIdx="3" presStyleCnt="4">
        <dgm:presLayoutVars>
          <dgm:chMax val="1"/>
          <dgm:chPref val="1"/>
        </dgm:presLayoutVars>
      </dgm:prSet>
      <dgm:spPr/>
    </dgm:pt>
  </dgm:ptLst>
  <dgm:cxnLst>
    <dgm:cxn modelId="{D315D20B-9BBD-430D-BD14-D0B911FAC48E}" type="presOf" srcId="{29D6D036-09FE-4564-8FCF-0314C53A9676}" destId="{0626F358-18CE-4617-97ED-09157F842604}" srcOrd="0" destOrd="0" presId="urn:microsoft.com/office/officeart/2018/2/layout/IconLabelList"/>
    <dgm:cxn modelId="{F13A902E-6DD8-4359-9EF1-4D7BE947909C}" srcId="{CD496CA9-7935-445B-AC97-4286C5457A17}" destId="{29D6D036-09FE-4564-8FCF-0314C53A9676}" srcOrd="0" destOrd="0" parTransId="{B9A3A8F0-2975-423B-B217-1D4E7D5AE6F1}" sibTransId="{3F8E0FF9-E46F-4A81-8BC0-4CDDCDA3C8C1}"/>
    <dgm:cxn modelId="{AE1D2B67-9F28-4455-9F8D-6F31C52FC8E6}" type="presOf" srcId="{7597FA03-30E8-492D-8089-6B7FD7F22E8D}" destId="{4D2C9B61-EA06-43E5-9D35-86488CB23C5C}" srcOrd="0" destOrd="0" presId="urn:microsoft.com/office/officeart/2018/2/layout/IconLabelList"/>
    <dgm:cxn modelId="{EA38718E-296C-4992-80FD-04325EEB8D71}" type="presOf" srcId="{7EAB969C-D794-45F8-9AC2-D0630BE9280A}" destId="{99FECD3D-75A0-46FC-BAE1-CA04D61773A5}" srcOrd="0" destOrd="0" presId="urn:microsoft.com/office/officeart/2018/2/layout/IconLabelList"/>
    <dgm:cxn modelId="{0B5B7998-3CC5-45C2-9B1A-7320AA7D22E4}" type="presOf" srcId="{997FD538-1784-4107-904A-FD90911D44B1}" destId="{4F55BFB5-E512-44DC-9C3C-71E8BD076C40}" srcOrd="0" destOrd="0" presId="urn:microsoft.com/office/officeart/2018/2/layout/IconLabelList"/>
    <dgm:cxn modelId="{F1E3DDA3-2EAE-4F91-BFB1-343984499C6C}" srcId="{CD496CA9-7935-445B-AC97-4286C5457A17}" destId="{997FD538-1784-4107-904A-FD90911D44B1}" srcOrd="3" destOrd="0" parTransId="{FF8C457F-FD8E-4CFB-ABA9-6639494B7768}" sibTransId="{0DD4F9DE-2372-4320-B9AC-82C513DD0A1A}"/>
    <dgm:cxn modelId="{6794F3A6-1D1F-4C8E-8365-0C99FE59E7DD}" srcId="{CD496CA9-7935-445B-AC97-4286C5457A17}" destId="{7597FA03-30E8-492D-8089-6B7FD7F22E8D}" srcOrd="2" destOrd="0" parTransId="{8F4E9AEC-BFD2-4AA2-9725-B883B159A590}" sibTransId="{7EAAC92A-53F6-44DD-97D2-75586F70AAC2}"/>
    <dgm:cxn modelId="{58CA55D9-B39F-4D45-A9DB-3BB44F61B8A6}" srcId="{CD496CA9-7935-445B-AC97-4286C5457A17}" destId="{7EAB969C-D794-45F8-9AC2-D0630BE9280A}" srcOrd="1" destOrd="0" parTransId="{3C6C7431-204B-43A0-916C-6D3235B0C1A9}" sibTransId="{D1321BF5-4F17-4709-9B9C-696F5E16A055}"/>
    <dgm:cxn modelId="{340D54E7-243C-4914-9631-FD1AE8D5D9DE}" type="presOf" srcId="{CD496CA9-7935-445B-AC97-4286C5457A17}" destId="{858E6D55-71A8-455D-8EF4-FB74CCC3F931}" srcOrd="0" destOrd="0" presId="urn:microsoft.com/office/officeart/2018/2/layout/IconLabelList"/>
    <dgm:cxn modelId="{71CACC95-296B-4B2E-B2A6-C2E98BDE1CB5}" type="presParOf" srcId="{858E6D55-71A8-455D-8EF4-FB74CCC3F931}" destId="{B3A1A564-2EDD-44BD-BCD1-9F6990923FDC}" srcOrd="0" destOrd="0" presId="urn:microsoft.com/office/officeart/2018/2/layout/IconLabelList"/>
    <dgm:cxn modelId="{0268DB37-6FB3-4818-A6CA-C6FB0168D6C0}" type="presParOf" srcId="{B3A1A564-2EDD-44BD-BCD1-9F6990923FDC}" destId="{657CD93E-7A51-45ED-907C-3C2B3FF736F7}" srcOrd="0" destOrd="0" presId="urn:microsoft.com/office/officeart/2018/2/layout/IconLabelList"/>
    <dgm:cxn modelId="{A7BECF11-DA88-4BEC-B0C2-29C8972F8EDB}" type="presParOf" srcId="{B3A1A564-2EDD-44BD-BCD1-9F6990923FDC}" destId="{DB1D5143-4CB3-4EB9-BCAA-FF3CB5985FF7}" srcOrd="1" destOrd="0" presId="urn:microsoft.com/office/officeart/2018/2/layout/IconLabelList"/>
    <dgm:cxn modelId="{F0870865-682A-4B72-AC23-47FB7333E188}" type="presParOf" srcId="{B3A1A564-2EDD-44BD-BCD1-9F6990923FDC}" destId="{0626F358-18CE-4617-97ED-09157F842604}" srcOrd="2" destOrd="0" presId="urn:microsoft.com/office/officeart/2018/2/layout/IconLabelList"/>
    <dgm:cxn modelId="{9AF6A2DC-8A4C-4482-8D9E-696947DFD303}" type="presParOf" srcId="{858E6D55-71A8-455D-8EF4-FB74CCC3F931}" destId="{49E929B9-A6E4-45BD-B430-C0B245C36467}" srcOrd="1" destOrd="0" presId="urn:microsoft.com/office/officeart/2018/2/layout/IconLabelList"/>
    <dgm:cxn modelId="{64B5E462-076F-4E3E-86C6-03851BB64922}" type="presParOf" srcId="{858E6D55-71A8-455D-8EF4-FB74CCC3F931}" destId="{47744646-02AD-4DAF-AF35-63758C9D9772}" srcOrd="2" destOrd="0" presId="urn:microsoft.com/office/officeart/2018/2/layout/IconLabelList"/>
    <dgm:cxn modelId="{B64D9B50-2408-44A0-881B-24DE864E9BDE}" type="presParOf" srcId="{47744646-02AD-4DAF-AF35-63758C9D9772}" destId="{97E0273F-766F-4AE6-A42D-B89284388BC4}" srcOrd="0" destOrd="0" presId="urn:microsoft.com/office/officeart/2018/2/layout/IconLabelList"/>
    <dgm:cxn modelId="{FF50A670-E43C-4828-B7EF-58954469C306}" type="presParOf" srcId="{47744646-02AD-4DAF-AF35-63758C9D9772}" destId="{6204FFD3-3F1E-43B8-983C-44FAB08FD8DA}" srcOrd="1" destOrd="0" presId="urn:microsoft.com/office/officeart/2018/2/layout/IconLabelList"/>
    <dgm:cxn modelId="{0A78C51E-725F-43E3-A872-8D4CA8F4F6E3}" type="presParOf" srcId="{47744646-02AD-4DAF-AF35-63758C9D9772}" destId="{99FECD3D-75A0-46FC-BAE1-CA04D61773A5}" srcOrd="2" destOrd="0" presId="urn:microsoft.com/office/officeart/2018/2/layout/IconLabelList"/>
    <dgm:cxn modelId="{51136151-0AF4-4824-ADE8-35D0998B0870}" type="presParOf" srcId="{858E6D55-71A8-455D-8EF4-FB74CCC3F931}" destId="{F1E4FB5A-C0E8-4AB0-A269-11B95F35C88B}" srcOrd="3" destOrd="0" presId="urn:microsoft.com/office/officeart/2018/2/layout/IconLabelList"/>
    <dgm:cxn modelId="{82126151-6664-4818-9518-944773936355}" type="presParOf" srcId="{858E6D55-71A8-455D-8EF4-FB74CCC3F931}" destId="{8788E508-3746-46B2-8E03-4FF4275DF1F4}" srcOrd="4" destOrd="0" presId="urn:microsoft.com/office/officeart/2018/2/layout/IconLabelList"/>
    <dgm:cxn modelId="{7C080AB3-5F00-42F7-AD50-F01B4C934357}" type="presParOf" srcId="{8788E508-3746-46B2-8E03-4FF4275DF1F4}" destId="{38FA60C9-BC9D-401D-BDC3-64DEE70A0C58}" srcOrd="0" destOrd="0" presId="urn:microsoft.com/office/officeart/2018/2/layout/IconLabelList"/>
    <dgm:cxn modelId="{FF8F677F-1FC8-49B1-A54A-9307FD2ED2DC}" type="presParOf" srcId="{8788E508-3746-46B2-8E03-4FF4275DF1F4}" destId="{47AE220F-11AC-4572-BA68-708411AD13DD}" srcOrd="1" destOrd="0" presId="urn:microsoft.com/office/officeart/2018/2/layout/IconLabelList"/>
    <dgm:cxn modelId="{2E0394F4-EA53-4A29-8F0A-C4C0163380EE}" type="presParOf" srcId="{8788E508-3746-46B2-8E03-4FF4275DF1F4}" destId="{4D2C9B61-EA06-43E5-9D35-86488CB23C5C}" srcOrd="2" destOrd="0" presId="urn:microsoft.com/office/officeart/2018/2/layout/IconLabelList"/>
    <dgm:cxn modelId="{3223A3F2-10B9-4A38-90B0-E6D5C77A19AB}" type="presParOf" srcId="{858E6D55-71A8-455D-8EF4-FB74CCC3F931}" destId="{152864FB-8E24-4570-93B2-546BED6F7147}" srcOrd="5" destOrd="0" presId="urn:microsoft.com/office/officeart/2018/2/layout/IconLabelList"/>
    <dgm:cxn modelId="{5C26484C-B611-4055-B91F-D3FF9D32A352}" type="presParOf" srcId="{858E6D55-71A8-455D-8EF4-FB74CCC3F931}" destId="{CDDE08BA-186F-4121-88B3-A1B5BC53BB93}" srcOrd="6" destOrd="0" presId="urn:microsoft.com/office/officeart/2018/2/layout/IconLabelList"/>
    <dgm:cxn modelId="{5DB85A2D-39B4-4E61-91EB-87463A01D7A7}" type="presParOf" srcId="{CDDE08BA-186F-4121-88B3-A1B5BC53BB93}" destId="{0025B4F4-7634-4541-AD4C-53DFD454CFAC}" srcOrd="0" destOrd="0" presId="urn:microsoft.com/office/officeart/2018/2/layout/IconLabelList"/>
    <dgm:cxn modelId="{7B926E36-CCF7-4979-8AAC-5D69C1BD83EF}" type="presParOf" srcId="{CDDE08BA-186F-4121-88B3-A1B5BC53BB93}" destId="{1154A93B-2D79-4C9C-AE0F-9FF851F4C08E}" srcOrd="1" destOrd="0" presId="urn:microsoft.com/office/officeart/2018/2/layout/IconLabelList"/>
    <dgm:cxn modelId="{92C73D02-1928-48FF-8B00-E86A94F370B3}" type="presParOf" srcId="{CDDE08BA-186F-4121-88B3-A1B5BC53BB93}" destId="{4F55BFB5-E512-44DC-9C3C-71E8BD076C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A2A40-3801-4F74-BC56-8D1333538987}">
      <dsp:nvSpPr>
        <dsp:cNvPr id="0" name=""/>
        <dsp:cNvSpPr/>
      </dsp:nvSpPr>
      <dsp:spPr>
        <a:xfrm>
          <a:off x="19" y="1638936"/>
          <a:ext cx="2120240" cy="123553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Maximize Benefit</a:t>
          </a:r>
        </a:p>
        <a:p>
          <a:pPr marL="171450" lvl="1" indent="-171450" algn="l" defTabSz="800100">
            <a:lnSpc>
              <a:spcPct val="90000"/>
            </a:lnSpc>
            <a:spcBef>
              <a:spcPct val="0"/>
            </a:spcBef>
            <a:spcAft>
              <a:spcPct val="15000"/>
            </a:spcAft>
            <a:buChar char="•"/>
          </a:pPr>
          <a:r>
            <a:rPr lang="en-US" sz="1800" kern="1200" dirty="0"/>
            <a:t>Strengthen Capacity</a:t>
          </a:r>
        </a:p>
        <a:p>
          <a:pPr marL="171450" lvl="1" indent="-171450" algn="l" defTabSz="800100">
            <a:lnSpc>
              <a:spcPct val="90000"/>
            </a:lnSpc>
            <a:spcBef>
              <a:spcPct val="0"/>
            </a:spcBef>
            <a:spcAft>
              <a:spcPct val="15000"/>
            </a:spcAft>
            <a:buChar char="•"/>
          </a:pPr>
          <a:r>
            <a:rPr lang="en-US" sz="1800" kern="1200" dirty="0"/>
            <a:t>Strategic Planning</a:t>
          </a:r>
        </a:p>
      </dsp:txBody>
      <dsp:txXfrm>
        <a:off x="28452" y="1667369"/>
        <a:ext cx="2063374" cy="913913"/>
      </dsp:txXfrm>
    </dsp:sp>
    <dsp:sp modelId="{7B495014-AAC3-4C73-988A-D92C2EC6818D}">
      <dsp:nvSpPr>
        <dsp:cNvPr id="0" name=""/>
        <dsp:cNvSpPr/>
      </dsp:nvSpPr>
      <dsp:spPr>
        <a:xfrm>
          <a:off x="1116329" y="1733511"/>
          <a:ext cx="2174344" cy="2174344"/>
        </a:xfrm>
        <a:prstGeom prst="leftCircularArrow">
          <a:avLst>
            <a:gd name="adj1" fmla="val 2913"/>
            <a:gd name="adj2" fmla="val 356467"/>
            <a:gd name="adj3" fmla="val 2006959"/>
            <a:gd name="adj4" fmla="val 8899471"/>
            <a:gd name="adj5" fmla="val 339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16C7C-B72A-4C0D-9993-DC1D8D0BDA37}">
      <dsp:nvSpPr>
        <dsp:cNvPr id="0" name=""/>
        <dsp:cNvSpPr/>
      </dsp:nvSpPr>
      <dsp:spPr>
        <a:xfrm>
          <a:off x="670898" y="2826017"/>
          <a:ext cx="1331556" cy="52951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Goals</a:t>
          </a:r>
        </a:p>
      </dsp:txBody>
      <dsp:txXfrm>
        <a:off x="686407" y="2841526"/>
        <a:ext cx="1300538" cy="498498"/>
      </dsp:txXfrm>
    </dsp:sp>
    <dsp:sp modelId="{AACC19AE-28D2-4822-8D02-20FE97760158}">
      <dsp:nvSpPr>
        <dsp:cNvPr id="0" name=""/>
        <dsp:cNvSpPr/>
      </dsp:nvSpPr>
      <dsp:spPr>
        <a:xfrm>
          <a:off x="2421883" y="1790833"/>
          <a:ext cx="2019170" cy="123553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8838"/>
              <a:satOff val="-8622"/>
              <a:lumOff val="-4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Collaboration</a:t>
          </a:r>
        </a:p>
        <a:p>
          <a:pPr marL="171450" lvl="1" indent="-171450" algn="l" defTabSz="800100">
            <a:lnSpc>
              <a:spcPct val="90000"/>
            </a:lnSpc>
            <a:spcBef>
              <a:spcPct val="0"/>
            </a:spcBef>
            <a:spcAft>
              <a:spcPct val="15000"/>
            </a:spcAft>
            <a:buChar char="•"/>
          </a:pPr>
          <a:r>
            <a:rPr lang="en-US" sz="1800" kern="1200" dirty="0"/>
            <a:t>Competency</a:t>
          </a:r>
        </a:p>
        <a:p>
          <a:pPr marL="171450" lvl="1" indent="-171450" algn="l" defTabSz="800100">
            <a:lnSpc>
              <a:spcPct val="90000"/>
            </a:lnSpc>
            <a:spcBef>
              <a:spcPct val="0"/>
            </a:spcBef>
            <a:spcAft>
              <a:spcPct val="15000"/>
            </a:spcAft>
            <a:buChar char="•"/>
          </a:pPr>
          <a:r>
            <a:rPr lang="en-US" sz="1800" kern="1200" dirty="0"/>
            <a:t>Competitiveness</a:t>
          </a:r>
        </a:p>
      </dsp:txBody>
      <dsp:txXfrm>
        <a:off x="2450316" y="2084024"/>
        <a:ext cx="1962304" cy="913913"/>
      </dsp:txXfrm>
    </dsp:sp>
    <dsp:sp modelId="{3382047B-CDB5-465C-AD3E-E67B9EB264E6}">
      <dsp:nvSpPr>
        <dsp:cNvPr id="0" name=""/>
        <dsp:cNvSpPr/>
      </dsp:nvSpPr>
      <dsp:spPr>
        <a:xfrm>
          <a:off x="3494492" y="831284"/>
          <a:ext cx="2394538" cy="2394538"/>
        </a:xfrm>
        <a:prstGeom prst="circularArrow">
          <a:avLst>
            <a:gd name="adj1" fmla="val 2645"/>
            <a:gd name="adj2" fmla="val 321667"/>
            <a:gd name="adj3" fmla="val 19313493"/>
            <a:gd name="adj4" fmla="val 12386181"/>
            <a:gd name="adj5" fmla="val 3086"/>
          </a:avLst>
        </a:prstGeom>
        <a:solidFill>
          <a:schemeClr val="accent2">
            <a:hueOff val="11784"/>
            <a:satOff val="-11496"/>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ADAFEC-8E8B-4189-8C7A-07A665F8C5DC}">
      <dsp:nvSpPr>
        <dsp:cNvPr id="0" name=""/>
        <dsp:cNvSpPr/>
      </dsp:nvSpPr>
      <dsp:spPr>
        <a:xfrm>
          <a:off x="3015357" y="1526075"/>
          <a:ext cx="1331556" cy="529516"/>
        </a:xfrm>
        <a:prstGeom prst="roundRect">
          <a:avLst>
            <a:gd name="adj" fmla="val 10000"/>
          </a:avLst>
        </a:prstGeom>
        <a:solidFill>
          <a:schemeClr val="accent2">
            <a:hueOff val="8838"/>
            <a:satOff val="-8622"/>
            <a:lumOff val="-4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Inputs</a:t>
          </a:r>
        </a:p>
      </dsp:txBody>
      <dsp:txXfrm>
        <a:off x="3030866" y="1541584"/>
        <a:ext cx="1300538" cy="498498"/>
      </dsp:txXfrm>
    </dsp:sp>
    <dsp:sp modelId="{E64E55F8-961E-4844-B507-95E345BB5A9D}">
      <dsp:nvSpPr>
        <dsp:cNvPr id="0" name=""/>
        <dsp:cNvSpPr/>
      </dsp:nvSpPr>
      <dsp:spPr>
        <a:xfrm>
          <a:off x="4742678" y="1682785"/>
          <a:ext cx="2112945" cy="123553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Shared resources</a:t>
          </a:r>
        </a:p>
        <a:p>
          <a:pPr marL="171450" lvl="1" indent="-171450" algn="l" defTabSz="711200">
            <a:lnSpc>
              <a:spcPct val="90000"/>
            </a:lnSpc>
            <a:spcBef>
              <a:spcPct val="0"/>
            </a:spcBef>
            <a:spcAft>
              <a:spcPct val="15000"/>
            </a:spcAft>
            <a:buChar char="•"/>
          </a:pPr>
          <a:r>
            <a:rPr lang="en-US" sz="1600" kern="1200" dirty="0"/>
            <a:t>Grant Assistance</a:t>
          </a:r>
        </a:p>
        <a:p>
          <a:pPr marL="171450" lvl="1" indent="-171450" algn="l" defTabSz="711200">
            <a:lnSpc>
              <a:spcPct val="90000"/>
            </a:lnSpc>
            <a:spcBef>
              <a:spcPct val="0"/>
            </a:spcBef>
            <a:spcAft>
              <a:spcPct val="15000"/>
            </a:spcAft>
            <a:buChar char="•"/>
          </a:pPr>
          <a:r>
            <a:rPr lang="en-US" sz="1600" kern="1200" dirty="0"/>
            <a:t>Events</a:t>
          </a:r>
        </a:p>
        <a:p>
          <a:pPr marL="171450" lvl="1" indent="-171450" algn="l" defTabSz="711200">
            <a:lnSpc>
              <a:spcPct val="90000"/>
            </a:lnSpc>
            <a:spcBef>
              <a:spcPct val="0"/>
            </a:spcBef>
            <a:spcAft>
              <a:spcPct val="15000"/>
            </a:spcAft>
            <a:buChar char="•"/>
          </a:pPr>
          <a:r>
            <a:rPr lang="en-US" sz="1600" kern="1200" dirty="0"/>
            <a:t>Outreach</a:t>
          </a:r>
        </a:p>
      </dsp:txBody>
      <dsp:txXfrm>
        <a:off x="4771111" y="1711218"/>
        <a:ext cx="2056079" cy="913913"/>
      </dsp:txXfrm>
    </dsp:sp>
    <dsp:sp modelId="{9F1BB1A9-53FD-4E33-991E-FE84C38980C0}">
      <dsp:nvSpPr>
        <dsp:cNvPr id="0" name=""/>
        <dsp:cNvSpPr/>
      </dsp:nvSpPr>
      <dsp:spPr>
        <a:xfrm>
          <a:off x="5859844" y="1662586"/>
          <a:ext cx="2272256" cy="2272256"/>
        </a:xfrm>
        <a:prstGeom prst="leftCircularArrow">
          <a:avLst>
            <a:gd name="adj1" fmla="val 2788"/>
            <a:gd name="adj2" fmla="val 340105"/>
            <a:gd name="adj3" fmla="val 2242964"/>
            <a:gd name="adj4" fmla="val 9151837"/>
            <a:gd name="adj5" fmla="val 3252"/>
          </a:avLst>
        </a:prstGeom>
        <a:solidFill>
          <a:schemeClr val="accent2">
            <a:hueOff val="23569"/>
            <a:satOff val="-22991"/>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507C8-8601-4E94-8148-7045E0C706CE}">
      <dsp:nvSpPr>
        <dsp:cNvPr id="0" name=""/>
        <dsp:cNvSpPr/>
      </dsp:nvSpPr>
      <dsp:spPr>
        <a:xfrm>
          <a:off x="5383039" y="2761612"/>
          <a:ext cx="1331556" cy="529516"/>
        </a:xfrm>
        <a:prstGeom prst="roundRect">
          <a:avLst>
            <a:gd name="adj" fmla="val 10000"/>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Outputs</a:t>
          </a:r>
        </a:p>
      </dsp:txBody>
      <dsp:txXfrm>
        <a:off x="5398548" y="2777121"/>
        <a:ext cx="1300538" cy="498498"/>
      </dsp:txXfrm>
    </dsp:sp>
    <dsp:sp modelId="{D0BB4CF8-C51F-4ECB-A8B6-76F1352AA9B6}">
      <dsp:nvSpPr>
        <dsp:cNvPr id="0" name=""/>
        <dsp:cNvSpPr/>
      </dsp:nvSpPr>
      <dsp:spPr>
        <a:xfrm>
          <a:off x="7157247" y="1859590"/>
          <a:ext cx="2142800" cy="123553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26515"/>
              <a:satOff val="-25865"/>
              <a:lumOff val="-13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Informed membership</a:t>
          </a:r>
        </a:p>
        <a:p>
          <a:pPr marL="114300" lvl="1" indent="-114300" algn="l" defTabSz="666750">
            <a:lnSpc>
              <a:spcPct val="90000"/>
            </a:lnSpc>
            <a:spcBef>
              <a:spcPct val="0"/>
            </a:spcBef>
            <a:spcAft>
              <a:spcPct val="15000"/>
            </a:spcAft>
            <a:buChar char="•"/>
          </a:pPr>
          <a:r>
            <a:rPr lang="en-US" sz="1500" kern="1200" dirty="0"/>
            <a:t>Competitive applications</a:t>
          </a:r>
        </a:p>
        <a:p>
          <a:pPr marL="114300" lvl="1" indent="-114300" algn="l" defTabSz="666750">
            <a:lnSpc>
              <a:spcPct val="90000"/>
            </a:lnSpc>
            <a:spcBef>
              <a:spcPct val="0"/>
            </a:spcBef>
            <a:spcAft>
              <a:spcPct val="15000"/>
            </a:spcAft>
            <a:buChar char="•"/>
          </a:pPr>
          <a:r>
            <a:rPr lang="en-US" sz="1500" kern="1200" dirty="0"/>
            <a:t>Project development</a:t>
          </a:r>
        </a:p>
      </dsp:txBody>
      <dsp:txXfrm>
        <a:off x="7185680" y="2152781"/>
        <a:ext cx="2085934" cy="913913"/>
      </dsp:txXfrm>
    </dsp:sp>
    <dsp:sp modelId="{A8A1549B-C6DB-4FB9-A662-59E21CB316E5}">
      <dsp:nvSpPr>
        <dsp:cNvPr id="0" name=""/>
        <dsp:cNvSpPr/>
      </dsp:nvSpPr>
      <dsp:spPr>
        <a:xfrm>
          <a:off x="8335947" y="736526"/>
          <a:ext cx="2378769" cy="2378769"/>
        </a:xfrm>
        <a:prstGeom prst="circularArrow">
          <a:avLst>
            <a:gd name="adj1" fmla="val 2663"/>
            <a:gd name="adj2" fmla="val 323932"/>
            <a:gd name="adj3" fmla="val 18979099"/>
            <a:gd name="adj4" fmla="val 12054052"/>
            <a:gd name="adj5" fmla="val 3107"/>
          </a:avLst>
        </a:prstGeom>
        <a:solidFill>
          <a:schemeClr val="accent2">
            <a:hueOff val="35353"/>
            <a:satOff val="-34487"/>
            <a:lumOff val="-17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FF1114-BE45-4532-B1FC-E1FCC402C5A3}">
      <dsp:nvSpPr>
        <dsp:cNvPr id="0" name=""/>
        <dsp:cNvSpPr/>
      </dsp:nvSpPr>
      <dsp:spPr>
        <a:xfrm>
          <a:off x="7812536" y="1526075"/>
          <a:ext cx="1331556" cy="529516"/>
        </a:xfrm>
        <a:prstGeom prst="roundRect">
          <a:avLst>
            <a:gd name="adj" fmla="val 10000"/>
          </a:avLst>
        </a:prstGeom>
        <a:solidFill>
          <a:schemeClr val="accent2">
            <a:hueOff val="26515"/>
            <a:satOff val="-25865"/>
            <a:lumOff val="-13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Outcomes</a:t>
          </a:r>
        </a:p>
      </dsp:txBody>
      <dsp:txXfrm>
        <a:off x="7828045" y="1541584"/>
        <a:ext cx="1300538" cy="498498"/>
      </dsp:txXfrm>
    </dsp:sp>
    <dsp:sp modelId="{C3BBF611-1697-4421-9D1F-FC8BDC1B82FC}">
      <dsp:nvSpPr>
        <dsp:cNvPr id="0" name=""/>
        <dsp:cNvSpPr/>
      </dsp:nvSpPr>
      <dsp:spPr>
        <a:xfrm>
          <a:off x="9601691" y="1496305"/>
          <a:ext cx="1923043" cy="123553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Partnerships</a:t>
          </a:r>
        </a:p>
        <a:p>
          <a:pPr marL="114300" lvl="1" indent="-114300" algn="l" defTabSz="622300">
            <a:lnSpc>
              <a:spcPct val="90000"/>
            </a:lnSpc>
            <a:spcBef>
              <a:spcPct val="0"/>
            </a:spcBef>
            <a:spcAft>
              <a:spcPct val="15000"/>
            </a:spcAft>
            <a:buChar char="•"/>
          </a:pPr>
          <a:r>
            <a:rPr lang="en-US" sz="1400" kern="1200" dirty="0"/>
            <a:t>Grant funding and management</a:t>
          </a:r>
        </a:p>
        <a:p>
          <a:pPr marL="114300" lvl="1" indent="-114300" algn="l" defTabSz="622300">
            <a:lnSpc>
              <a:spcPct val="90000"/>
            </a:lnSpc>
            <a:spcBef>
              <a:spcPct val="0"/>
            </a:spcBef>
            <a:spcAft>
              <a:spcPct val="15000"/>
            </a:spcAft>
            <a:buChar char="•"/>
          </a:pPr>
          <a:r>
            <a:rPr lang="en-US" sz="1400" kern="1200" dirty="0"/>
            <a:t>Address infrastructure deficit</a:t>
          </a:r>
        </a:p>
      </dsp:txBody>
      <dsp:txXfrm>
        <a:off x="9630124" y="1524738"/>
        <a:ext cx="1866177" cy="913913"/>
      </dsp:txXfrm>
    </dsp:sp>
    <dsp:sp modelId="{D3157F56-6C1B-4841-A4FC-D508E441A8EB}">
      <dsp:nvSpPr>
        <dsp:cNvPr id="0" name=""/>
        <dsp:cNvSpPr/>
      </dsp:nvSpPr>
      <dsp:spPr>
        <a:xfrm>
          <a:off x="10147082" y="2761612"/>
          <a:ext cx="1331556" cy="529516"/>
        </a:xfrm>
        <a:prstGeom prst="roundRect">
          <a:avLst>
            <a:gd name="adj" fmla="val 10000"/>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Impacts</a:t>
          </a:r>
        </a:p>
      </dsp:txBody>
      <dsp:txXfrm>
        <a:off x="10162591" y="2777121"/>
        <a:ext cx="1300538" cy="498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D93E-7A51-45ED-907C-3C2B3FF736F7}">
      <dsp:nvSpPr>
        <dsp:cNvPr id="0" name=""/>
        <dsp:cNvSpPr/>
      </dsp:nvSpPr>
      <dsp:spPr>
        <a:xfrm>
          <a:off x="938775" y="420785"/>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26F358-18CE-4617-97ED-09157F842604}">
      <dsp:nvSpPr>
        <dsp:cNvPr id="0" name=""/>
        <dsp:cNvSpPr/>
      </dsp:nvSpPr>
      <dsp:spPr>
        <a:xfrm>
          <a:off x="372805" y="163749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AML Update &amp; Announcements</a:t>
          </a:r>
        </a:p>
      </dsp:txBody>
      <dsp:txXfrm>
        <a:off x="372805" y="1637499"/>
        <a:ext cx="2058075" cy="720000"/>
      </dsp:txXfrm>
    </dsp:sp>
    <dsp:sp modelId="{97E0273F-766F-4AE6-A42D-B89284388BC4}">
      <dsp:nvSpPr>
        <dsp:cNvPr id="0" name=""/>
        <dsp:cNvSpPr/>
      </dsp:nvSpPr>
      <dsp:spPr>
        <a:xfrm>
          <a:off x="3357014" y="420785"/>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FECD3D-75A0-46FC-BAE1-CA04D61773A5}">
      <dsp:nvSpPr>
        <dsp:cNvPr id="0" name=""/>
        <dsp:cNvSpPr/>
      </dsp:nvSpPr>
      <dsp:spPr>
        <a:xfrm>
          <a:off x="2791043" y="163749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Follow ups</a:t>
          </a:r>
        </a:p>
      </dsp:txBody>
      <dsp:txXfrm>
        <a:off x="2791043" y="1637499"/>
        <a:ext cx="2058075" cy="720000"/>
      </dsp:txXfrm>
    </dsp:sp>
    <dsp:sp modelId="{38FA60C9-BC9D-401D-BDC3-64DEE70A0C58}">
      <dsp:nvSpPr>
        <dsp:cNvPr id="0" name=""/>
        <dsp:cNvSpPr/>
      </dsp:nvSpPr>
      <dsp:spPr>
        <a:xfrm>
          <a:off x="5775252" y="420785"/>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2C9B61-EA06-43E5-9D35-86488CB23C5C}">
      <dsp:nvSpPr>
        <dsp:cNvPr id="0" name=""/>
        <dsp:cNvSpPr/>
      </dsp:nvSpPr>
      <dsp:spPr>
        <a:xfrm>
          <a:off x="5209281" y="163749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Questions &amp; Discussion</a:t>
          </a:r>
        </a:p>
      </dsp:txBody>
      <dsp:txXfrm>
        <a:off x="5209281" y="1637499"/>
        <a:ext cx="2058075" cy="720000"/>
      </dsp:txXfrm>
    </dsp:sp>
    <dsp:sp modelId="{0025B4F4-7634-4541-AD4C-53DFD454CFAC}">
      <dsp:nvSpPr>
        <dsp:cNvPr id="0" name=""/>
        <dsp:cNvSpPr/>
      </dsp:nvSpPr>
      <dsp:spPr>
        <a:xfrm>
          <a:off x="8193490" y="420785"/>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5BFB5-E512-44DC-9C3C-71E8BD076C40}">
      <dsp:nvSpPr>
        <dsp:cNvPr id="0" name=""/>
        <dsp:cNvSpPr/>
      </dsp:nvSpPr>
      <dsp:spPr>
        <a:xfrm>
          <a:off x="7627519" y="163749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dirty="0">
              <a:solidFill>
                <a:schemeClr val="tx1">
                  <a:lumMod val="85000"/>
                  <a:lumOff val="15000"/>
                </a:schemeClr>
              </a:solidFill>
            </a:rPr>
            <a:t>Tuesdays, </a:t>
          </a:r>
        </a:p>
        <a:p>
          <a:pPr marL="0" lvl="0" indent="0" algn="ctr" defTabSz="933450">
            <a:lnSpc>
              <a:spcPct val="100000"/>
            </a:lnSpc>
            <a:spcBef>
              <a:spcPct val="0"/>
            </a:spcBef>
            <a:spcAft>
              <a:spcPct val="35000"/>
            </a:spcAft>
            <a:buNone/>
          </a:pPr>
          <a:r>
            <a:rPr lang="en-US" sz="2100" b="1" kern="1200" dirty="0">
              <a:solidFill>
                <a:schemeClr val="tx1">
                  <a:lumMod val="85000"/>
                  <a:lumOff val="15000"/>
                </a:schemeClr>
              </a:solidFill>
            </a:rPr>
            <a:t>9-10am</a:t>
          </a:r>
        </a:p>
      </dsp:txBody>
      <dsp:txXfrm>
        <a:off x="7627519" y="1637499"/>
        <a:ext cx="2058075"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3063C27-2EA2-4B68-93D6-1C3FFE3F338C}" type="datetimeFigureOut">
              <a:rPr lang="en-US" smtClean="0"/>
              <a:t>3/22/2023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17CC7A8-F9A7-4B03-A476-8D03520B2EE1}" type="slidenum">
              <a:rPr lang="en-US" smtClean="0"/>
              <a:t>‹#›</a:t>
            </a:fld>
            <a:endParaRPr lang="en-US" dirty="0"/>
          </a:p>
        </p:txBody>
      </p:sp>
    </p:spTree>
    <p:extLst>
      <p:ext uri="{BB962C8B-B14F-4D97-AF65-F5344CB8AC3E}">
        <p14:creationId xmlns:p14="http://schemas.microsoft.com/office/powerpoint/2010/main" val="6053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solidFill>
                  <a:schemeClr val="accent3"/>
                </a:solidFill>
                <a:highlight>
                  <a:srgbClr val="FFFF00"/>
                </a:highlight>
                <a:latin typeface="Arial" panose="020B0604020202020204" pitchFamily="34" charset="0"/>
                <a:cs typeface="Arial" panose="020B0604020202020204" pitchFamily="34" charset="0"/>
              </a:rPr>
              <a:t>Thank you so much for having me today!  Good Morning, Friends!</a:t>
            </a:r>
          </a:p>
          <a:p>
            <a:pPr marL="0" indent="0">
              <a:buFont typeface="Arial" panose="020B0604020202020204" pitchFamily="34" charset="0"/>
              <a:buNone/>
            </a:pPr>
            <a:endParaRPr lang="en-US" sz="1100" dirty="0">
              <a:solidFill>
                <a:schemeClr val="accent3"/>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chemeClr val="accent3"/>
                </a:solidFill>
                <a:highlight>
                  <a:srgbClr val="FFFF00"/>
                </a:highlight>
                <a:latin typeface="Arial" panose="020B0604020202020204" pitchFamily="34" charset="0"/>
                <a:cs typeface="Arial" panose="020B0604020202020204" pitchFamily="34" charset="0"/>
              </a:rPr>
              <a:t>I am Erin Reinders, the Infrastructure Program Director with the Alaska Municipal League. </a:t>
            </a:r>
            <a:endParaRPr lang="en-US" sz="1100" i="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1100" i="0" dirty="0">
              <a:solidFill>
                <a:schemeClr val="accent3"/>
              </a:solidFill>
              <a:highlight>
                <a:srgbClr val="FFFF00"/>
              </a:highlight>
              <a:latin typeface="Arial" panose="020B0604020202020204" pitchFamily="34" charset="0"/>
              <a:cs typeface="Arial" panose="020B0604020202020204" pitchFamily="34"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AML is a nonprofit, nonpartisan, statewide organization with a purpose of strengthening Alaska’s local governments.  We are committed to supporting Alaska’s 165 cities and boroughs, in maximizing the benefit to Alaska, and fostering statewide collaboration, especially with all the opportunities coming from the Bipartisan Infrastructure Law.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indent="0">
              <a:buFont typeface="Arial" panose="020B0604020202020204" pitchFamily="34" charset="0"/>
              <a:buNone/>
            </a:pPr>
            <a:r>
              <a:rPr lang="en-US" sz="1100" dirty="0">
                <a:solidFill>
                  <a:schemeClr val="accent3"/>
                </a:solidFill>
                <a:highlight>
                  <a:srgbClr val="FFFF00"/>
                </a:highlight>
                <a:latin typeface="Arial" panose="020B0604020202020204" pitchFamily="34" charset="0"/>
                <a:cs typeface="Arial" panose="020B0604020202020204" pitchFamily="34" charset="0"/>
              </a:rPr>
              <a:t>Today I will share a bit about what AML has been doing in response to IIJA, various resources that are available,, and share some closing thoughts to ponder as we seek to participate in these once in a generation opportunities. </a:t>
            </a:r>
            <a:endParaRPr lang="en-US" sz="1100" dirty="0">
              <a:solidFill>
                <a:schemeClr val="accent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100" dirty="0">
              <a:solidFill>
                <a:schemeClr val="accent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solidFill>
                  <a:schemeClr val="accent3"/>
                </a:solidFill>
                <a:latin typeface="Arial" panose="020B0604020202020204" pitchFamily="34" charset="0"/>
                <a:cs typeface="Arial" panose="020B0604020202020204" pitchFamily="34" charset="0"/>
              </a:rPr>
              <a:t>AML Response </a:t>
            </a:r>
          </a:p>
          <a:p>
            <a:pPr marL="285750" indent="-285750">
              <a:buFont typeface="Arial" panose="020B0604020202020204" pitchFamily="34" charset="0"/>
              <a:buChar char="•"/>
            </a:pPr>
            <a:r>
              <a:rPr lang="en-US" sz="1100" dirty="0">
                <a:solidFill>
                  <a:schemeClr val="accent3"/>
                </a:solidFill>
                <a:latin typeface="Arial" panose="020B0604020202020204" pitchFamily="34" charset="0"/>
                <a:cs typeface="Arial" panose="020B0604020202020204" pitchFamily="34" charset="0"/>
              </a:rPr>
              <a:t>Resources</a:t>
            </a:r>
          </a:p>
          <a:p>
            <a:pPr marL="285750" indent="-285750">
              <a:buFont typeface="Arial" panose="020B0604020202020204" pitchFamily="34" charset="0"/>
              <a:buChar char="•"/>
            </a:pPr>
            <a:r>
              <a:rPr lang="en-US" sz="1100" dirty="0">
                <a:solidFill>
                  <a:schemeClr val="accent3"/>
                </a:solidFill>
                <a:latin typeface="Arial" panose="020B0604020202020204" pitchFamily="34" charset="0"/>
                <a:cs typeface="Arial" panose="020B0604020202020204" pitchFamily="34" charset="0"/>
              </a:rPr>
              <a:t>Closing Thoughts</a:t>
            </a:r>
          </a:p>
          <a:p>
            <a:endParaRPr lang="en-US" sz="1100" b="1" dirty="0"/>
          </a:p>
          <a:p>
            <a:r>
              <a:rPr lang="en-US" sz="1100" b="1" dirty="0"/>
              <a:t>So lets get started!</a:t>
            </a:r>
          </a:p>
        </p:txBody>
      </p:sp>
      <p:sp>
        <p:nvSpPr>
          <p:cNvPr id="4" name="Slide Number Placeholder 3"/>
          <p:cNvSpPr>
            <a:spLocks noGrp="1"/>
          </p:cNvSpPr>
          <p:nvPr>
            <p:ph type="sldNum" sz="quarter" idx="5"/>
          </p:nvPr>
        </p:nvSpPr>
        <p:spPr/>
        <p:txBody>
          <a:bodyPr/>
          <a:lstStyle/>
          <a:p>
            <a:fld id="{D17CC7A8-F9A7-4B03-A476-8D03520B2EE1}" type="slidenum">
              <a:rPr lang="en-US" smtClean="0"/>
              <a:t>1</a:t>
            </a:fld>
            <a:endParaRPr lang="en-US" dirty="0"/>
          </a:p>
        </p:txBody>
      </p:sp>
    </p:spTree>
    <p:extLst>
      <p:ext uri="{BB962C8B-B14F-4D97-AF65-F5344CB8AC3E}">
        <p14:creationId xmlns:p14="http://schemas.microsoft.com/office/powerpoint/2010/main" val="1680450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general points that could be made about many programs in the BIL, some of which could be a real competitive advantage for Alaska. </a:t>
            </a:r>
          </a:p>
          <a:p>
            <a:endParaRPr lang="en-US" dirty="0"/>
          </a:p>
          <a:p>
            <a:r>
              <a:rPr lang="en-US" dirty="0"/>
              <a:t>Many programs </a:t>
            </a:r>
          </a:p>
          <a:p>
            <a:pPr marL="176679" indent="-176679">
              <a:buFont typeface="Arial" panose="020B0604020202020204" pitchFamily="34" charset="0"/>
              <a:buChar char="•"/>
            </a:pPr>
            <a:r>
              <a:rPr lang="en-US" dirty="0"/>
              <a:t>Encourage partnerships</a:t>
            </a:r>
          </a:p>
          <a:p>
            <a:pPr marL="176679" indent="-176679">
              <a:buFont typeface="Arial" panose="020B0604020202020204" pitchFamily="34" charset="0"/>
              <a:buChar char="•"/>
            </a:pPr>
            <a:r>
              <a:rPr lang="en-US" dirty="0"/>
              <a:t>allow for bunded projects</a:t>
            </a:r>
          </a:p>
          <a:p>
            <a:pPr marL="176679" indent="-176679">
              <a:buFont typeface="Arial" panose="020B0604020202020204" pitchFamily="34" charset="0"/>
              <a:buChar char="•"/>
            </a:pPr>
            <a:r>
              <a:rPr lang="en-US" dirty="0"/>
              <a:t>Have rural set aside for funding and no match for tribes</a:t>
            </a:r>
          </a:p>
          <a:p>
            <a:pPr marL="176679" indent="-176679">
              <a:buFont typeface="Arial" panose="020B0604020202020204" pitchFamily="34" charset="0"/>
              <a:buChar char="•"/>
            </a:pPr>
            <a:r>
              <a:rPr lang="en-US" dirty="0"/>
              <a:t>Emphasis on rural communities</a:t>
            </a:r>
          </a:p>
          <a:p>
            <a:pPr marL="176679" indent="-176679">
              <a:buFont typeface="Arial" panose="020B0604020202020204" pitchFamily="34" charset="0"/>
              <a:buChar char="•"/>
            </a:pPr>
            <a:endParaRPr lang="en-US" dirty="0"/>
          </a:p>
          <a:p>
            <a:r>
              <a:rPr lang="en-US" dirty="0"/>
              <a:t>Program criteria typical seem to focus on safety, state of repair and economic impact but</a:t>
            </a:r>
          </a:p>
          <a:p>
            <a:r>
              <a:rPr lang="en-US" dirty="0"/>
              <a:t>Also incorporate equity issues, sustainably, climate impact and integrating new technologies. </a:t>
            </a:r>
          </a:p>
          <a:p>
            <a:endParaRPr lang="en-US" dirty="0"/>
          </a:p>
          <a:p>
            <a:pPr marL="285750" indent="-285750">
              <a:buFont typeface="Arial" panose="020B0604020202020204" pitchFamily="34" charset="0"/>
              <a:buChar char="•"/>
            </a:pPr>
            <a:r>
              <a:rPr lang="en-US" dirty="0">
                <a:solidFill>
                  <a:srgbClr val="211D1E"/>
                </a:solidFill>
                <a:latin typeface="Arial" panose="020B0604020202020204" pitchFamily="34" charset="0"/>
                <a:cs typeface="Arial" panose="020B0604020202020204" pitchFamily="34" charset="0"/>
              </a:rPr>
              <a:t>Consider </a:t>
            </a:r>
            <a:r>
              <a:rPr lang="en-US" b="1" dirty="0">
                <a:solidFill>
                  <a:srgbClr val="211D1E"/>
                </a:solidFill>
                <a:latin typeface="Arial" panose="020B0604020202020204" pitchFamily="34" charset="0"/>
                <a:cs typeface="Arial" panose="020B0604020202020204" pitchFamily="34" charset="0"/>
              </a:rPr>
              <a:t>partnerships</a:t>
            </a:r>
            <a:r>
              <a:rPr lang="en-US" dirty="0">
                <a:solidFill>
                  <a:srgbClr val="211D1E"/>
                </a:solidFill>
                <a:latin typeface="Arial" panose="020B0604020202020204" pitchFamily="34" charset="0"/>
                <a:cs typeface="Arial" panose="020B0604020202020204" pitchFamily="34" charset="0"/>
              </a:rPr>
              <a:t> with others. That’s often a way to reduce match requirements and increases competitiveness.</a:t>
            </a:r>
          </a:p>
          <a:p>
            <a:pPr marL="285750" indent="-285750">
              <a:buFont typeface="Arial" panose="020B0604020202020204" pitchFamily="34" charset="0"/>
              <a:buChar char="•"/>
            </a:pPr>
            <a:r>
              <a:rPr lang="en-US" dirty="0">
                <a:solidFill>
                  <a:srgbClr val="211D1E"/>
                </a:solidFill>
                <a:latin typeface="Arial" panose="020B0604020202020204" pitchFamily="34" charset="0"/>
                <a:cs typeface="Arial" panose="020B0604020202020204" pitchFamily="34" charset="0"/>
              </a:rPr>
              <a:t>Look for possible project </a:t>
            </a:r>
            <a:r>
              <a:rPr lang="en-US" b="1" dirty="0">
                <a:solidFill>
                  <a:srgbClr val="211D1E"/>
                </a:solidFill>
                <a:latin typeface="Arial" panose="020B0604020202020204" pitchFamily="34" charset="0"/>
                <a:cs typeface="Arial" panose="020B0604020202020204" pitchFamily="34" charset="0"/>
              </a:rPr>
              <a:t>bundling</a:t>
            </a:r>
            <a:r>
              <a:rPr lang="en-US" dirty="0">
                <a:solidFill>
                  <a:srgbClr val="211D1E"/>
                </a:solidFill>
                <a:latin typeface="Arial" panose="020B0604020202020204" pitchFamily="34" charset="0"/>
                <a:cs typeface="Arial" panose="020B0604020202020204" pitchFamily="34" charset="0"/>
              </a:rPr>
              <a:t> opportunities. Might help with mob/</a:t>
            </a:r>
            <a:r>
              <a:rPr lang="en-US" dirty="0" err="1">
                <a:solidFill>
                  <a:srgbClr val="211D1E"/>
                </a:solidFill>
                <a:latin typeface="Arial" panose="020B0604020202020204" pitchFamily="34" charset="0"/>
                <a:cs typeface="Arial" panose="020B0604020202020204" pitchFamily="34" charset="0"/>
              </a:rPr>
              <a:t>demob</a:t>
            </a:r>
            <a:r>
              <a:rPr lang="en-US" dirty="0">
                <a:solidFill>
                  <a:srgbClr val="211D1E"/>
                </a:solidFill>
                <a:latin typeface="Arial" panose="020B0604020202020204" pitchFamily="34" charset="0"/>
                <a:cs typeface="Arial" panose="020B0604020202020204" pitchFamily="34" charset="0"/>
              </a:rPr>
              <a:t> costs and increase competitiveness. Consider partnerships, again.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17CC7A8-F9A7-4B03-A476-8D03520B2EE1}" type="slidenum">
              <a:rPr lang="en-US" smtClean="0"/>
              <a:t>10</a:t>
            </a:fld>
            <a:endParaRPr lang="en-US" dirty="0"/>
          </a:p>
        </p:txBody>
      </p:sp>
    </p:spTree>
    <p:extLst>
      <p:ext uri="{BB962C8B-B14F-4D97-AF65-F5344CB8AC3E}">
        <p14:creationId xmlns:p14="http://schemas.microsoft.com/office/powerpoint/2010/main" val="148212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have found that competitive applications have clearly defined scopes, phases and rational.  They can outline a schedule. Have their environmental and design work clear and the economics of the project worked out. If your project is not ready, these are the things you might want to focus on.</a:t>
            </a:r>
          </a:p>
          <a:p>
            <a:endParaRPr lang="en-US" sz="1100" dirty="0"/>
          </a:p>
          <a:p>
            <a:r>
              <a:rPr lang="en-US" sz="1100" dirty="0"/>
              <a:t>Reference plans as much as possible, the more connects you can make the better.  Comp plans, special studies, state transportation plans, regions CEDS are some ideas.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You might need to apply for a planning or design grant one cycle to then make you more competitive for the construction grant the next cycle.   </a:t>
            </a:r>
          </a:p>
          <a:p>
            <a:endParaRPr lang="en-US" sz="1100" dirty="0"/>
          </a:p>
          <a:p>
            <a:r>
              <a:rPr lang="en-US" sz="1100" dirty="0"/>
              <a:t>Many grant applications are asking about community benefits that including workforce development and jobs, as well as public participation plans stressing meaningful engagement. </a:t>
            </a:r>
          </a:p>
          <a:p>
            <a:endParaRPr lang="en-US" sz="1100" dirty="0"/>
          </a:p>
          <a:p>
            <a:r>
              <a:rPr lang="en-US" sz="1100" dirty="0"/>
              <a:t>Consider planning and project phasing.</a:t>
            </a:r>
          </a:p>
        </p:txBody>
      </p:sp>
      <p:sp>
        <p:nvSpPr>
          <p:cNvPr id="4" name="Slide Number Placeholder 3"/>
          <p:cNvSpPr>
            <a:spLocks noGrp="1"/>
          </p:cNvSpPr>
          <p:nvPr>
            <p:ph type="sldNum" sz="quarter" idx="5"/>
          </p:nvPr>
        </p:nvSpPr>
        <p:spPr/>
        <p:txBody>
          <a:bodyPr/>
          <a:lstStyle/>
          <a:p>
            <a:fld id="{D17CC7A8-F9A7-4B03-A476-8D03520B2EE1}" type="slidenum">
              <a:rPr lang="en-US" smtClean="0"/>
              <a:t>11</a:t>
            </a:fld>
            <a:endParaRPr lang="en-US" dirty="0"/>
          </a:p>
        </p:txBody>
      </p:sp>
    </p:spTree>
    <p:extLst>
      <p:ext uri="{BB962C8B-B14F-4D97-AF65-F5344CB8AC3E}">
        <p14:creationId xmlns:p14="http://schemas.microsoft.com/office/powerpoint/2010/main" val="248723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having me today.  I hope that was helpful.  I leave you now with some points of contact that might be helpful for you.  Please do keep in touch and I hope to see you on the Office Hour call this time, </a:t>
            </a:r>
          </a:p>
          <a:p>
            <a:endParaRPr lang="en-US" dirty="0"/>
          </a:p>
          <a:p>
            <a:r>
              <a:rPr lang="en-US" dirty="0"/>
              <a:t>Again, thank you.  And thank you for all each of you do every day in service with your communities,  it is important work.</a:t>
            </a:r>
          </a:p>
        </p:txBody>
      </p:sp>
      <p:sp>
        <p:nvSpPr>
          <p:cNvPr id="4" name="Slide Number Placeholder 3"/>
          <p:cNvSpPr>
            <a:spLocks noGrp="1"/>
          </p:cNvSpPr>
          <p:nvPr>
            <p:ph type="sldNum" sz="quarter" idx="5"/>
          </p:nvPr>
        </p:nvSpPr>
        <p:spPr/>
        <p:txBody>
          <a:bodyPr/>
          <a:lstStyle/>
          <a:p>
            <a:fld id="{D17CC7A8-F9A7-4B03-A476-8D03520B2EE1}" type="slidenum">
              <a:rPr lang="en-US" smtClean="0"/>
              <a:t>12</a:t>
            </a:fld>
            <a:endParaRPr lang="en-US" dirty="0"/>
          </a:p>
        </p:txBody>
      </p:sp>
    </p:spTree>
    <p:extLst>
      <p:ext uri="{BB962C8B-B14F-4D97-AF65-F5344CB8AC3E}">
        <p14:creationId xmlns:p14="http://schemas.microsoft.com/office/powerpoint/2010/main" val="264314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ea typeface="Calibri" panose="020F0502020204030204" pitchFamily="34" charset="0"/>
              </a:rPr>
              <a:t>The Infrastructure Investment and Jobs Act (IIJA), aka Bipartisan Infrastructure Law (BIL),</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 was signed into law by President Biden on November 15, 2021. The law authorized $1.2 trillion for transportation and infrastructure spending with $550 billion of that figure going toward “new” investments and programs.  </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Combination of formal funds and competitive awarded grants. </a:t>
            </a:r>
            <a:r>
              <a:rPr lang="en-US" sz="1100" b="0" dirty="0"/>
              <a:t>IIJA is projected to bring about $18 billion to Alaska, or nearly $25,000 </a:t>
            </a:r>
            <a:r>
              <a:rPr lang="en-US" sz="1100" b="0" i="1" dirty="0"/>
              <a:t>per Alaskan. </a:t>
            </a:r>
            <a:endParaRPr lang="en-US" sz="1100" dirty="0"/>
          </a:p>
          <a:p>
            <a:pPr marL="0" marR="0" lvl="0" indent="0" algn="l" defTabSz="942289" rtl="0" eaLnBrk="1" fontAlgn="auto" latinLnBrk="0" hangingPunct="1">
              <a:lnSpc>
                <a:spcPct val="100000"/>
              </a:lnSpc>
              <a:spcBef>
                <a:spcPts val="0"/>
              </a:spcBef>
              <a:spcAft>
                <a:spcPts val="0"/>
              </a:spcAft>
              <a:buClrTx/>
              <a:buSzTx/>
              <a:buFontTx/>
              <a:buNone/>
              <a:tabLst/>
              <a:defRPr/>
            </a:pPr>
            <a:endParaRPr lang="en-US" sz="1100" dirty="0"/>
          </a:p>
          <a:p>
            <a:pPr defTabSz="942289">
              <a:defRPr/>
            </a:pP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This is considered to be a once in a generation investment. </a:t>
            </a:r>
          </a:p>
          <a:p>
            <a:endParaRPr lang="en-US" dirty="0"/>
          </a:p>
        </p:txBody>
      </p:sp>
      <p:sp>
        <p:nvSpPr>
          <p:cNvPr id="4" name="Slide Number Placeholder 3"/>
          <p:cNvSpPr>
            <a:spLocks noGrp="1"/>
          </p:cNvSpPr>
          <p:nvPr>
            <p:ph type="sldNum" sz="quarter" idx="5"/>
          </p:nvPr>
        </p:nvSpPr>
        <p:spPr/>
        <p:txBody>
          <a:bodyPr/>
          <a:lstStyle/>
          <a:p>
            <a:fld id="{D17CC7A8-F9A7-4B03-A476-8D03520B2EE1}" type="slidenum">
              <a:rPr lang="en-US" smtClean="0"/>
              <a:t>2</a:t>
            </a:fld>
            <a:endParaRPr lang="en-US" dirty="0"/>
          </a:p>
        </p:txBody>
      </p:sp>
    </p:spTree>
    <p:extLst>
      <p:ext uri="{BB962C8B-B14F-4D97-AF65-F5344CB8AC3E}">
        <p14:creationId xmlns:p14="http://schemas.microsoft.com/office/powerpoint/2010/main" val="403905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9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defTabSz="942289">
              <a:defRPr/>
            </a:pPr>
            <a:r>
              <a:rPr lang="en-US" dirty="0">
                <a:solidFill>
                  <a:srgbClr val="FF0000"/>
                </a:solidFill>
                <a:latin typeface="Calibri" panose="020F0502020204030204" pitchFamily="34" charset="0"/>
                <a:ea typeface="Calibri" panose="020F0502020204030204" pitchFamily="34" charset="0"/>
              </a:rPr>
              <a:t>IIJA funding falls into five broad categories – or “buckets” –</a:t>
            </a:r>
          </a:p>
          <a:p>
            <a:pPr marL="171450" indent="-171450" defTabSz="942289">
              <a:buFont typeface="Arial" panose="020B0604020202020204" pitchFamily="34" charset="0"/>
              <a:buChar char="•"/>
              <a:defRPr/>
            </a:pPr>
            <a:r>
              <a:rPr lang="en-US" dirty="0">
                <a:solidFill>
                  <a:srgbClr val="FF0000"/>
                </a:solidFill>
                <a:latin typeface="Calibri" panose="020F0502020204030204" pitchFamily="34" charset="0"/>
                <a:ea typeface="Calibri" panose="020F0502020204030204" pitchFamily="34" charset="0"/>
              </a:rPr>
              <a:t> internet and cybersecurity;</a:t>
            </a:r>
          </a:p>
          <a:p>
            <a:pPr marL="171450" indent="-171450" defTabSz="942289">
              <a:buFont typeface="Arial" panose="020B0604020202020204" pitchFamily="34" charset="0"/>
              <a:buChar char="•"/>
              <a:defRPr/>
            </a:pPr>
            <a:r>
              <a:rPr lang="en-US" dirty="0">
                <a:solidFill>
                  <a:srgbClr val="FF0000"/>
                </a:solidFill>
                <a:latin typeface="Calibri" panose="020F0502020204030204" pitchFamily="34" charset="0"/>
                <a:ea typeface="Calibri" panose="020F0502020204030204" pitchFamily="34" charset="0"/>
              </a:rPr>
              <a:t> energy and power,</a:t>
            </a:r>
          </a:p>
          <a:p>
            <a:pPr marL="171450" indent="-171450" defTabSz="942289">
              <a:buFont typeface="Arial" panose="020B0604020202020204" pitchFamily="34" charset="0"/>
              <a:buChar char="•"/>
              <a:defRPr/>
            </a:pPr>
            <a:r>
              <a:rPr lang="en-US" dirty="0">
                <a:solidFill>
                  <a:srgbClr val="FF0000"/>
                </a:solidFill>
                <a:latin typeface="Calibri" panose="020F0502020204030204" pitchFamily="34" charset="0"/>
                <a:ea typeface="Calibri" panose="020F0502020204030204" pitchFamily="34" charset="0"/>
              </a:rPr>
              <a:t> transportation systems including docks, airports, bridges and more; </a:t>
            </a:r>
          </a:p>
          <a:p>
            <a:pPr marL="171450" indent="-171450" defTabSz="942289">
              <a:buFont typeface="Arial" panose="020B0604020202020204" pitchFamily="34" charset="0"/>
              <a:buChar char="•"/>
              <a:defRPr/>
            </a:pPr>
            <a:r>
              <a:rPr lang="en-US" dirty="0">
                <a:solidFill>
                  <a:srgbClr val="FF0000"/>
                </a:solidFill>
                <a:latin typeface="Calibri" panose="020F0502020204030204" pitchFamily="34" charset="0"/>
                <a:ea typeface="Calibri" panose="020F0502020204030204" pitchFamily="34" charset="0"/>
              </a:rPr>
              <a:t>water and sewer, and resilience.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p>
          <a:p>
            <a:pPr defTabSz="942289">
              <a:defRPr/>
            </a:pP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defTabSz="942289">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Resiliency incudes wildfire management, </a:t>
            </a:r>
          </a:p>
          <a:p>
            <a:pPr defTabSz="942289">
              <a:defRP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All of which can have a huge impact on Alaskan communities. </a:t>
            </a:r>
          </a:p>
          <a:p>
            <a:pPr defTabSz="942289">
              <a:defRPr/>
            </a:pPr>
            <a:endParaRPr lang="en-US" sz="19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17CC7A8-F9A7-4B03-A476-8D03520B2EE1}" type="slidenum">
              <a:rPr lang="en-US" smtClean="0"/>
              <a:t>3</a:t>
            </a:fld>
            <a:endParaRPr lang="en-US" dirty="0"/>
          </a:p>
        </p:txBody>
      </p:sp>
    </p:spTree>
    <p:extLst>
      <p:ext uri="{BB962C8B-B14F-4D97-AF65-F5344CB8AC3E}">
        <p14:creationId xmlns:p14="http://schemas.microsoft.com/office/powerpoint/2010/main" val="295229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Times New Roman" panose="02020603050405020304" pitchFamily="18" charset="0"/>
                <a:ea typeface="Times New Roman" panose="02020603050405020304" pitchFamily="18" charset="0"/>
              </a:rPr>
              <a:t>AML has increased its efforts to support local governments during this historic time. We are supporting Alaskan communities with identifying funding opportunities, providing informational resources, and fostering partnerships. </a:t>
            </a:r>
            <a:endParaRPr lang="en-US" sz="1100" dirty="0">
              <a:solidFill>
                <a:schemeClr val="accent3"/>
              </a:solidFill>
              <a:highlight>
                <a:srgbClr val="FFFF00"/>
              </a:highlight>
              <a:latin typeface="Arial" panose="020B0604020202020204" pitchFamily="34" charset="0"/>
              <a:cs typeface="Arial" panose="020B0604020202020204" pitchFamily="34" charset="0"/>
            </a:endParaRPr>
          </a:p>
          <a:p>
            <a:endParaRPr lang="en-US" sz="1100" i="0" dirty="0">
              <a:latin typeface="Arial" panose="020B0604020202020204" pitchFamily="34" charset="0"/>
              <a:cs typeface="Arial" panose="020B0604020202020204" pitchFamily="34" charset="0"/>
            </a:endParaRPr>
          </a:p>
          <a:p>
            <a:r>
              <a:rPr lang="en-US" sz="1100" i="0" dirty="0">
                <a:latin typeface="Arial" panose="020B0604020202020204" pitchFamily="34" charset="0"/>
                <a:cs typeface="Arial" panose="020B0604020202020204" pitchFamily="34" charset="0"/>
              </a:rPr>
              <a:t>We developed this logic model to outline AML’s response to the IIJA or BIL.  </a:t>
            </a:r>
          </a:p>
          <a:p>
            <a:pPr>
              <a:lnSpc>
                <a:spcPct val="107000"/>
              </a:lnSpc>
            </a:pPr>
            <a:r>
              <a:rPr lang="en-US" sz="1100" b="1" i="0" dirty="0">
                <a:latin typeface="Arial" panose="020B0604020202020204" pitchFamily="34" charset="0"/>
                <a:ea typeface="Calibri" panose="020F0502020204030204" pitchFamily="34" charset="0"/>
                <a:cs typeface="Arial" panose="020B0604020202020204" pitchFamily="34" charset="0"/>
              </a:rPr>
              <a:t>Overarching Goal: </a:t>
            </a:r>
          </a:p>
          <a:p>
            <a:pPr marL="171450" indent="-171450">
              <a:lnSpc>
                <a:spcPct val="107000"/>
              </a:lnSpc>
              <a:buFont typeface="Arial" panose="020B0604020202020204" pitchFamily="34" charset="0"/>
              <a:buChar char="•"/>
            </a:pPr>
            <a:r>
              <a:rPr lang="en-US" sz="1100" i="0" dirty="0">
                <a:latin typeface="Arial" panose="020B0604020202020204" pitchFamily="34" charset="0"/>
                <a:ea typeface="Calibri" panose="020F0502020204030204" pitchFamily="34" charset="0"/>
                <a:cs typeface="Arial" panose="020B0604020202020204" pitchFamily="34" charset="0"/>
              </a:rPr>
              <a:t>Maximize the benefit to Alaska and foster statewide collaboration, especially with all the opportunities coming from the Bipartisan Infrastructure Law.  </a:t>
            </a:r>
          </a:p>
          <a:p>
            <a:pPr marL="171450" indent="-171450">
              <a:lnSpc>
                <a:spcPct val="107000"/>
              </a:lnSpc>
              <a:buFont typeface="Arial" panose="020B0604020202020204" pitchFamily="34" charset="0"/>
              <a:buChar char="•"/>
            </a:pPr>
            <a:r>
              <a:rPr lang="en-US" sz="1100" i="0" dirty="0">
                <a:latin typeface="Arial" panose="020B0604020202020204" pitchFamily="34" charset="0"/>
                <a:ea typeface="Calibri" panose="020F0502020204030204" pitchFamily="34" charset="0"/>
                <a:cs typeface="Arial" panose="020B0604020202020204" pitchFamily="34" charset="0"/>
              </a:rPr>
              <a:t>Help position local governments for success by being a resource for partnerships, information, and guidance.  We recognize that capacity is a hurdle for many, and want to augment that.</a:t>
            </a:r>
            <a:endParaRPr lang="en-US" sz="1100" b="1" i="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100" b="1" i="0" dirty="0">
                <a:latin typeface="Arial" panose="020B0604020202020204" pitchFamily="34" charset="0"/>
                <a:ea typeface="Calibri" panose="020F0502020204030204" pitchFamily="34" charset="0"/>
                <a:cs typeface="Arial" panose="020B0604020202020204" pitchFamily="34" charset="0"/>
              </a:rPr>
              <a:t>We stive to do this through: </a:t>
            </a:r>
          </a:p>
          <a:p>
            <a:pPr marL="171450" indent="-171450">
              <a:lnSpc>
                <a:spcPct val="107000"/>
              </a:lnSpc>
              <a:buFont typeface="Arial" panose="020B0604020202020204" pitchFamily="34" charset="0"/>
              <a:buChar char="•"/>
            </a:pPr>
            <a:r>
              <a:rPr lang="en-US" sz="1100" i="0" dirty="0">
                <a:latin typeface="Arial" panose="020B0604020202020204" pitchFamily="34" charset="0"/>
                <a:ea typeface="Calibri" panose="020F0502020204030204" pitchFamily="34" charset="0"/>
                <a:cs typeface="Arial" panose="020B0604020202020204" pitchFamily="34" charset="0"/>
              </a:rPr>
              <a:t>our own research and learning,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i="0" dirty="0">
                <a:latin typeface="Arial" panose="020B0604020202020204" pitchFamily="34" charset="0"/>
                <a:ea typeface="Calibri" panose="020F0502020204030204" pitchFamily="34" charset="0"/>
                <a:cs typeface="Arial" panose="020B0604020202020204" pitchFamily="34" charset="0"/>
              </a:rPr>
              <a:t>hosting learning and networking events, for example we have hosted Infrastructure Symposium in April and September 2022.</a:t>
            </a:r>
          </a:p>
          <a:p>
            <a:pPr marL="171450" indent="-171450">
              <a:lnSpc>
                <a:spcPct val="107000"/>
              </a:lnSpc>
              <a:buFont typeface="Arial" panose="020B0604020202020204" pitchFamily="34" charset="0"/>
              <a:buChar char="•"/>
            </a:pPr>
            <a:r>
              <a:rPr lang="en-US" sz="1100" i="0" dirty="0">
                <a:latin typeface="Arial" panose="020B0604020202020204" pitchFamily="34" charset="0"/>
                <a:ea typeface="Calibri" panose="020F0502020204030204" pitchFamily="34" charset="0"/>
                <a:cs typeface="Arial" panose="020B0604020202020204" pitchFamily="34" charset="0"/>
              </a:rPr>
              <a:t>collaborating with partners, more on that soon</a:t>
            </a:r>
          </a:p>
          <a:p>
            <a:pPr marL="171450" indent="-171450">
              <a:lnSpc>
                <a:spcPct val="107000"/>
              </a:lnSpc>
              <a:buFont typeface="Arial" panose="020B0604020202020204" pitchFamily="34" charset="0"/>
              <a:buChar char="•"/>
            </a:pPr>
            <a:r>
              <a:rPr lang="en-US" sz="1100" i="0" dirty="0">
                <a:latin typeface="Arial" panose="020B0604020202020204" pitchFamily="34" charset="0"/>
                <a:ea typeface="Calibri" panose="020F0502020204030204" pitchFamily="34" charset="0"/>
                <a:cs typeface="Arial" panose="020B0604020202020204" pitchFamily="34" charset="0"/>
              </a:rPr>
              <a:t>identifying opportunities shared services, we will talk about this in a bit too.</a:t>
            </a:r>
          </a:p>
          <a:p>
            <a:pPr marL="171450" indent="-171450">
              <a:lnSpc>
                <a:spcPct val="107000"/>
              </a:lnSpc>
              <a:buFont typeface="Arial" panose="020B0604020202020204" pitchFamily="34" charset="0"/>
              <a:buChar char="•"/>
            </a:pPr>
            <a:r>
              <a:rPr lang="en-US" sz="1100" i="0" dirty="0">
                <a:latin typeface="Arial" panose="020B0604020202020204" pitchFamily="34" charset="0"/>
                <a:ea typeface="Calibri" panose="020F0502020204030204" pitchFamily="34" charset="0"/>
                <a:cs typeface="Arial" panose="020B0604020202020204" pitchFamily="34" charset="0"/>
              </a:rPr>
              <a:t>informing and engaging with our membership, we have regular emails going out to members and we host weekly Infrastructure Office Hours, more on that in a few slides</a:t>
            </a:r>
          </a:p>
          <a:p>
            <a:pPr marL="171450" indent="-171450">
              <a:lnSpc>
                <a:spcPct val="107000"/>
              </a:lnSpc>
              <a:buFont typeface="Arial" panose="020B0604020202020204" pitchFamily="34" charset="0"/>
              <a:buChar char="•"/>
            </a:pPr>
            <a:r>
              <a:rPr lang="en-US" sz="1100" i="0" dirty="0">
                <a:latin typeface="Arial" panose="020B0604020202020204" pitchFamily="34" charset="0"/>
                <a:ea typeface="Calibri" panose="020F0502020204030204" pitchFamily="34" charset="0"/>
                <a:cs typeface="Arial" panose="020B0604020202020204" pitchFamily="34" charset="0"/>
              </a:rPr>
              <a:t>By being flexible and responsive to member needs and this changing environment. </a:t>
            </a:r>
          </a:p>
          <a:p>
            <a:pPr marL="171450" indent="-171450">
              <a:lnSpc>
                <a:spcPct val="107000"/>
              </a:lnSpc>
              <a:buFont typeface="Arial" panose="020B0604020202020204" pitchFamily="34" charset="0"/>
              <a:buChar char="•"/>
            </a:pPr>
            <a:endParaRPr lang="en-US" i="0"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7CC7A8-F9A7-4B03-A476-8D03520B2EE1}" type="slidenum">
              <a:rPr lang="en-US" smtClean="0"/>
              <a:t>4</a:t>
            </a:fld>
            <a:endParaRPr lang="en-US" dirty="0"/>
          </a:p>
        </p:txBody>
      </p:sp>
    </p:spTree>
    <p:extLst>
      <p:ext uri="{BB962C8B-B14F-4D97-AF65-F5344CB8AC3E}">
        <p14:creationId xmlns:p14="http://schemas.microsoft.com/office/powerpoint/2010/main" val="113221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a:solidFill>
                  <a:srgbClr val="212529"/>
                </a:solidFill>
                <a:latin typeface="Open Sans" panose="020B0606030504020204" pitchFamily="34" charset="0"/>
              </a:rPr>
              <a:t>In June of 2022 AML and DOT&amp;PF have signed a Memorandum of Agreement (MOA) to partner and share resources to support local and tribal governments in order to capture competitive, discretionary grants for local transportation projects.</a:t>
            </a:r>
          </a:p>
          <a:p>
            <a:pPr algn="l"/>
            <a:endParaRPr lang="en-US" sz="1000" dirty="0">
              <a:solidFill>
                <a:srgbClr val="212529"/>
              </a:solidFill>
              <a:latin typeface="Open Sans" panose="020B0606030504020204" pitchFamily="34" charset="0"/>
            </a:endParaRPr>
          </a:p>
          <a:p>
            <a:pPr>
              <a:lnSpc>
                <a:spcPct val="115000"/>
              </a:lnSpc>
            </a:pPr>
            <a:r>
              <a:rPr lang="en-US" sz="1000" dirty="0">
                <a:latin typeface="Arial" panose="020B0604020202020204" pitchFamily="34" charset="0"/>
                <a:ea typeface="Calibri" panose="020F0502020204030204" pitchFamily="34" charset="0"/>
                <a:cs typeface="Arial" panose="020B0604020202020204" pitchFamily="34" charset="0"/>
              </a:rPr>
              <a:t>This partnership  has resulted in the development of the Alaska Transportation Funding Opportunity Hub. On this page, you will find resources such as:</a:t>
            </a:r>
          </a:p>
          <a:p>
            <a:pPr marL="353358" marR="0" lvl="0" indent="-35335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000" dirty="0">
                <a:latin typeface="Arial" panose="020B0604020202020204" pitchFamily="34" charset="0"/>
                <a:ea typeface="Calibri" panose="020F0502020204030204" pitchFamily="34" charset="0"/>
                <a:cs typeface="Arial" panose="020B0604020202020204" pitchFamily="34" charset="0"/>
              </a:rPr>
              <a:t>Project Intake Form</a:t>
            </a:r>
          </a:p>
          <a:p>
            <a:pPr marL="353358" marR="0" lvl="0" indent="-353358"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000" dirty="0">
                <a:latin typeface="Arial" panose="020B0604020202020204" pitchFamily="34" charset="0"/>
                <a:ea typeface="Calibri" panose="020F0502020204030204" pitchFamily="34" charset="0"/>
                <a:cs typeface="Arial" panose="020B0604020202020204" pitchFamily="34" charset="0"/>
              </a:rPr>
              <a:t>State Opportunities</a:t>
            </a:r>
          </a:p>
          <a:p>
            <a:pPr marL="353358" indent="-353358">
              <a:lnSpc>
                <a:spcPct val="115000"/>
              </a:lnSpc>
              <a:buFont typeface="Symbol" panose="05050102010706020507" pitchFamily="18" charset="2"/>
              <a:buChar char=""/>
            </a:pPr>
            <a:r>
              <a:rPr lang="en-US" sz="1000" dirty="0">
                <a:latin typeface="Arial" panose="020B0604020202020204" pitchFamily="34" charset="0"/>
                <a:ea typeface="Calibri" panose="020F0502020204030204" pitchFamily="34" charset="0"/>
                <a:cs typeface="Arial" panose="020B0604020202020204" pitchFamily="34" charset="0"/>
              </a:rPr>
              <a:t>Federal Opportunities</a:t>
            </a:r>
          </a:p>
          <a:p>
            <a:pPr marL="353358" indent="-353358">
              <a:lnSpc>
                <a:spcPct val="115000"/>
              </a:lnSpc>
              <a:buFont typeface="Symbol" panose="05050102010706020507" pitchFamily="18" charset="2"/>
              <a:buChar char=""/>
            </a:pPr>
            <a:r>
              <a:rPr lang="en-US" sz="1000" dirty="0">
                <a:latin typeface="Arial" panose="020B0604020202020204" pitchFamily="34" charset="0"/>
                <a:ea typeface="Calibri" panose="020F0502020204030204" pitchFamily="34" charset="0"/>
                <a:cs typeface="Arial" panose="020B0604020202020204" pitchFamily="34" charset="0"/>
              </a:rPr>
              <a:t>Project Map</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Project Intake Form: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This is open to local government, tribes, schools and more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Filling out this form helps communicate project needs, might help the State or AML identify funding opportunities, and might result in assistance form DOT&amp;PF with the project or the application.</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You will have to know basic project information to complete the form.  There is a pdf of the format is available through the link so you can take a look at the questions before hand.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State Programs: Discover State Programs has details on the various programs including a schedule of deadlines and the evaluation criteria.</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Federal Programs: The Federal Opportunities page is a similar set up and has information on transportation-focused federal grants. There is information on timelines, what types of projects are eligible, match requirements, and links to the NOFOs. As new federal programs are added or as we move through grant cycles, this information will be updated and added to.</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Project Map: Finally, there is the Project Map. When you submit a Project Intake Survey you will be asked to drop a pin on a map that shows where your project will be. We will use that information in evaluating the eligibility and competitiveness of your project, but it will also be added to the Project Map. The Project Map </a:t>
            </a:r>
            <a:r>
              <a:rPr lang="en-US" sz="1000" b="1" dirty="0">
                <a:latin typeface="Arial" panose="020B0604020202020204" pitchFamily="34" charset="0"/>
                <a:cs typeface="Arial" panose="020B0604020202020204" pitchFamily="34" charset="0"/>
              </a:rPr>
              <a:t>will not</a:t>
            </a:r>
            <a:r>
              <a:rPr lang="en-US" sz="1000" dirty="0">
                <a:latin typeface="Arial" panose="020B0604020202020204" pitchFamily="34" charset="0"/>
                <a:cs typeface="Arial" panose="020B0604020202020204" pitchFamily="34" charset="0"/>
              </a:rPr>
              <a:t> have all of the information from your project survey, it will have only the basic information. The reason for this map is to give a visual representation of the need for transportation infrastructure across the state. It will also help group projects that may be more competitive as a bundled project and allow potential partners to seek each other out.</a:t>
            </a:r>
          </a:p>
          <a:p>
            <a:endParaRPr lang="en-US" dirty="0"/>
          </a:p>
        </p:txBody>
      </p:sp>
      <p:sp>
        <p:nvSpPr>
          <p:cNvPr id="4" name="Slide Number Placeholder 3"/>
          <p:cNvSpPr>
            <a:spLocks noGrp="1"/>
          </p:cNvSpPr>
          <p:nvPr>
            <p:ph type="sldNum" sz="quarter" idx="5"/>
          </p:nvPr>
        </p:nvSpPr>
        <p:spPr/>
        <p:txBody>
          <a:bodyPr/>
          <a:lstStyle/>
          <a:p>
            <a:fld id="{D17CC7A8-F9A7-4B03-A476-8D03520B2EE1}" type="slidenum">
              <a:rPr lang="en-US" smtClean="0"/>
              <a:t>5</a:t>
            </a:fld>
            <a:endParaRPr lang="en-US" dirty="0"/>
          </a:p>
        </p:txBody>
      </p:sp>
    </p:spTree>
    <p:extLst>
      <p:ext uri="{BB962C8B-B14F-4D97-AF65-F5344CB8AC3E}">
        <p14:creationId xmlns:p14="http://schemas.microsoft.com/office/powerpoint/2010/main" val="198689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latin typeface="Arial" panose="020B0604020202020204" pitchFamily="34" charset="0"/>
                <a:cs typeface="Arial" panose="020B0604020202020204" pitchFamily="34" charset="0"/>
              </a:rPr>
              <a:t>AKFederal</a:t>
            </a:r>
            <a:r>
              <a:rPr lang="en-US" sz="1100" dirty="0">
                <a:latin typeface="Arial" panose="020B0604020202020204" pitchFamily="34" charset="0"/>
                <a:cs typeface="Arial" panose="020B0604020202020204" pitchFamily="34" charset="0"/>
              </a:rPr>
              <a:t> Funding site had its beginning with ARPA and continues to be available. </a:t>
            </a:r>
            <a:r>
              <a:rPr lang="en-US" sz="1100" dirty="0">
                <a:latin typeface="Arial" panose="020B0604020202020204" pitchFamily="34" charset="0"/>
                <a:ea typeface="Calibri" panose="020F0502020204030204" pitchFamily="34" charset="0"/>
                <a:cs typeface="Arial" panose="020B0604020202020204" pitchFamily="34" charset="0"/>
              </a:rPr>
              <a:t>This website is also a clearinghouse for information and resources to help Alaska organizations make the most of federal funding available under the (BIL). I imagine this will be expanded to the IRA as well. </a:t>
            </a:r>
          </a:p>
          <a:p>
            <a:endParaRPr lang="en-US" sz="1100" dirty="0">
              <a:latin typeface="Arial" panose="020B0604020202020204" pitchFamily="34" charset="0"/>
              <a:ea typeface="Calibri" panose="020F0502020204030204" pitchFamily="34" charset="0"/>
              <a:cs typeface="Arial" panose="020B0604020202020204" pitchFamily="34" charset="0"/>
            </a:endParaRPr>
          </a:p>
          <a:p>
            <a:r>
              <a:rPr lang="en-US" sz="1100" dirty="0">
                <a:latin typeface="Arial" panose="020B0604020202020204" pitchFamily="34" charset="0"/>
                <a:ea typeface="Calibri" panose="020F0502020204030204" pitchFamily="34" charset="0"/>
                <a:cs typeface="Arial" panose="020B0604020202020204" pitchFamily="34" charset="0"/>
              </a:rPr>
              <a:t>It is a shared effort of the Alaska Infrastructure Coordinating Committee (AICC) –,. an informal network of Alaska organizations that work to share information, foster collaboration, and see Alaska maximize its potential response to these opportunities. Group includes reps from AFN, University of Alaska, ANTHC, Denali Commission, state of Alaska</a:t>
            </a:r>
          </a:p>
          <a:p>
            <a:endParaRPr lang="en-US" sz="1100"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1100" dirty="0">
                <a:latin typeface="Arial" panose="020B0604020202020204" pitchFamily="34" charset="0"/>
                <a:cs typeface="Arial" panose="020B0604020202020204" pitchFamily="34" charset="0"/>
              </a:rPr>
              <a:t>News and grant information</a:t>
            </a:r>
          </a:p>
          <a:p>
            <a:pPr lvl="1">
              <a:buFont typeface="Wingdings" panose="05000000000000000000" pitchFamily="2" charset="2"/>
              <a:buChar char="ü"/>
            </a:pPr>
            <a:r>
              <a:rPr lang="en-US" sz="1100" dirty="0">
                <a:latin typeface="Arial" panose="020B0604020202020204" pitchFamily="34" charset="0"/>
                <a:cs typeface="Arial" panose="020B0604020202020204" pitchFamily="34" charset="0"/>
              </a:rPr>
              <a:t>Resource Links</a:t>
            </a:r>
          </a:p>
          <a:p>
            <a:pPr lvl="1">
              <a:buFont typeface="Wingdings" panose="05000000000000000000" pitchFamily="2" charset="2"/>
              <a:buChar char="ü"/>
            </a:pPr>
            <a:r>
              <a:rPr lang="en-US" sz="1100" dirty="0">
                <a:latin typeface="Arial" panose="020B0604020202020204" pitchFamily="34" charset="0"/>
                <a:cs typeface="Arial" panose="020B0604020202020204" pitchFamily="34" charset="0"/>
              </a:rPr>
              <a:t>Resources for ARPA and IIJA/BIL by topic, likely will expand to Inflation Reduction Act (IRA)</a:t>
            </a:r>
          </a:p>
          <a:p>
            <a:pPr lvl="1">
              <a:buFont typeface="Wingdings" panose="05000000000000000000" pitchFamily="2" charset="2"/>
              <a:buChar char="ü"/>
            </a:pPr>
            <a:r>
              <a:rPr lang="en-US" sz="1100" dirty="0">
                <a:latin typeface="Arial" panose="020B0604020202020204" pitchFamily="34" charset="0"/>
                <a:cs typeface="Arial" panose="020B0604020202020204" pitchFamily="34" charset="0"/>
              </a:rPr>
              <a:t>Trainings/events</a:t>
            </a:r>
          </a:p>
          <a:p>
            <a:pPr lvl="1">
              <a:buFont typeface="Wingdings" panose="05000000000000000000" pitchFamily="2" charset="2"/>
              <a:buChar char="ü"/>
            </a:pPr>
            <a:r>
              <a:rPr lang="en-US" sz="1100" dirty="0">
                <a:latin typeface="Arial" panose="020B0604020202020204" pitchFamily="34" charset="0"/>
                <a:cs typeface="Arial" panose="020B0604020202020204" pitchFamily="34" charset="0"/>
              </a:rPr>
              <a:t>Match Requirement Form</a:t>
            </a:r>
          </a:p>
          <a:p>
            <a:pPr lvl="1">
              <a:buFont typeface="Wingdings" panose="05000000000000000000" pitchFamily="2" charset="2"/>
              <a:buChar char="ü"/>
            </a:pPr>
            <a:r>
              <a:rPr lang="en-US" sz="1100" dirty="0">
                <a:latin typeface="Arial" panose="020B0604020202020204" pitchFamily="34" charset="0"/>
                <a:cs typeface="Arial" panose="020B0604020202020204" pitchFamily="34" charset="0"/>
              </a:rPr>
              <a:t>Links to Transportation Hub</a:t>
            </a:r>
          </a:p>
          <a:p>
            <a:endParaRPr lang="en-US" dirty="0"/>
          </a:p>
        </p:txBody>
      </p:sp>
      <p:sp>
        <p:nvSpPr>
          <p:cNvPr id="4" name="Slide Number Placeholder 3"/>
          <p:cNvSpPr>
            <a:spLocks noGrp="1"/>
          </p:cNvSpPr>
          <p:nvPr>
            <p:ph type="sldNum" sz="quarter" idx="5"/>
          </p:nvPr>
        </p:nvSpPr>
        <p:spPr/>
        <p:txBody>
          <a:bodyPr/>
          <a:lstStyle/>
          <a:p>
            <a:fld id="{D17CC7A8-F9A7-4B03-A476-8D03520B2EE1}" type="slidenum">
              <a:rPr lang="en-US" smtClean="0"/>
              <a:t>6</a:t>
            </a:fld>
            <a:endParaRPr lang="en-US" dirty="0"/>
          </a:p>
        </p:txBody>
      </p:sp>
    </p:spTree>
    <p:extLst>
      <p:ext uri="{BB962C8B-B14F-4D97-AF65-F5344CB8AC3E}">
        <p14:creationId xmlns:p14="http://schemas.microsoft.com/office/powerpoint/2010/main" val="202933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100" dirty="0">
                <a:latin typeface="Arial" panose="020B0604020202020204" pitchFamily="34" charset="0"/>
                <a:ea typeface="Calibri" panose="020F0502020204030204" pitchFamily="34" charset="0"/>
                <a:cs typeface="Arial" panose="020B0604020202020204" pitchFamily="34" charset="0"/>
              </a:rPr>
              <a:t>AML hosts weekly office hours.</a:t>
            </a:r>
          </a:p>
          <a:p>
            <a:pPr>
              <a:lnSpc>
                <a:spcPct val="107000"/>
              </a:lnSpc>
              <a:spcAft>
                <a:spcPts val="824"/>
              </a:spcAft>
            </a:pPr>
            <a:endParaRPr lang="en-US" sz="1100"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24"/>
              </a:spcAft>
            </a:pPr>
            <a:r>
              <a:rPr lang="en-US" sz="1100" i="1" dirty="0">
                <a:latin typeface="Arial" panose="020B0604020202020204" pitchFamily="34" charset="0"/>
                <a:ea typeface="Calibri" panose="020F0502020204030204" pitchFamily="34" charset="0"/>
                <a:cs typeface="Arial" panose="020B0604020202020204" pitchFamily="34" charset="0"/>
              </a:rPr>
              <a:t>This regular time together will help provide a time for</a:t>
            </a:r>
            <a:endParaRPr lang="en-US" sz="1100" dirty="0">
              <a:latin typeface="Arial" panose="020B0604020202020204" pitchFamily="34" charset="0"/>
              <a:ea typeface="Calibri" panose="020F0502020204030204" pitchFamily="34" charset="0"/>
              <a:cs typeface="Arial" panose="020B0604020202020204" pitchFamily="34" charset="0"/>
            </a:endParaRPr>
          </a:p>
          <a:p>
            <a:pPr marL="353358" indent="-353358">
              <a:lnSpc>
                <a:spcPct val="107000"/>
              </a:lnSpc>
              <a:buFont typeface="Symbol" panose="05050102010706020507" pitchFamily="18" charset="2"/>
              <a:buChar char=""/>
            </a:pPr>
            <a:r>
              <a:rPr lang="en-US" sz="1100" i="1" dirty="0">
                <a:latin typeface="Arial" panose="020B0604020202020204" pitchFamily="34" charset="0"/>
                <a:ea typeface="Calibri" panose="020F0502020204030204" pitchFamily="34" charset="0"/>
                <a:cs typeface="Arial" panose="020B0604020202020204" pitchFamily="34" charset="0"/>
              </a:rPr>
              <a:t>Questions</a:t>
            </a:r>
            <a:endParaRPr lang="en-US" sz="1100" dirty="0">
              <a:latin typeface="Arial" panose="020B0604020202020204" pitchFamily="34" charset="0"/>
              <a:ea typeface="Calibri" panose="020F0502020204030204" pitchFamily="34" charset="0"/>
              <a:cs typeface="Arial" panose="020B0604020202020204" pitchFamily="34" charset="0"/>
            </a:endParaRPr>
          </a:p>
          <a:p>
            <a:pPr marL="353358" indent="-353358">
              <a:lnSpc>
                <a:spcPct val="107000"/>
              </a:lnSpc>
              <a:buFont typeface="Symbol" panose="05050102010706020507" pitchFamily="18" charset="2"/>
              <a:buChar char=""/>
            </a:pPr>
            <a:r>
              <a:rPr lang="en-US" sz="1100" i="1" dirty="0">
                <a:latin typeface="Arial" panose="020B0604020202020204" pitchFamily="34" charset="0"/>
                <a:ea typeface="Calibri" panose="020F0502020204030204" pitchFamily="34" charset="0"/>
                <a:cs typeface="Arial" panose="020B0604020202020204" pitchFamily="34" charset="0"/>
              </a:rPr>
              <a:t>Information sharing regarding infrastructure grants and implementation. </a:t>
            </a:r>
            <a:endParaRPr lang="en-US" sz="1100" dirty="0">
              <a:latin typeface="Arial" panose="020B0604020202020204" pitchFamily="34" charset="0"/>
              <a:ea typeface="Calibri" panose="020F0502020204030204" pitchFamily="34" charset="0"/>
              <a:cs typeface="Arial" panose="020B0604020202020204" pitchFamily="34" charset="0"/>
            </a:endParaRPr>
          </a:p>
          <a:p>
            <a:pPr marL="353358" indent="-353358">
              <a:lnSpc>
                <a:spcPct val="107000"/>
              </a:lnSpc>
              <a:buFont typeface="Symbol" panose="05050102010706020507" pitchFamily="18" charset="2"/>
              <a:buChar char=""/>
            </a:pPr>
            <a:r>
              <a:rPr lang="en-US" sz="1100" i="1" dirty="0">
                <a:latin typeface="Arial" panose="020B0604020202020204" pitchFamily="34" charset="0"/>
                <a:ea typeface="Calibri" panose="020F0502020204030204" pitchFamily="34" charset="0"/>
                <a:cs typeface="Arial" panose="020B0604020202020204" pitchFamily="34" charset="0"/>
              </a:rPr>
              <a:t>To help identify opportunities for partnerships, collaboration or coordinated approaches </a:t>
            </a:r>
            <a:endParaRPr lang="en-US" sz="1100" dirty="0">
              <a:latin typeface="Arial" panose="020B0604020202020204" pitchFamily="34" charset="0"/>
              <a:ea typeface="Calibri" panose="020F0502020204030204" pitchFamily="34" charset="0"/>
              <a:cs typeface="Arial" panose="020B0604020202020204" pitchFamily="34" charset="0"/>
            </a:endParaRPr>
          </a:p>
          <a:p>
            <a:pPr marL="353358" indent="-353358">
              <a:lnSpc>
                <a:spcPct val="107000"/>
              </a:lnSpc>
              <a:buFont typeface="Symbol" panose="05050102010706020507" pitchFamily="18" charset="2"/>
              <a:buChar char=""/>
            </a:pPr>
            <a:r>
              <a:rPr lang="en-US" sz="1100" i="1" dirty="0">
                <a:latin typeface="Arial" panose="020B0604020202020204" pitchFamily="34" charset="0"/>
                <a:ea typeface="Calibri" panose="020F0502020204030204" pitchFamily="34" charset="0"/>
                <a:cs typeface="Arial" panose="020B0604020202020204" pitchFamily="34" charset="0"/>
              </a:rPr>
              <a:t>For AML to learn more about what you are looking for and how we can help</a:t>
            </a:r>
            <a:endParaRPr lang="en-US"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24"/>
              </a:spcAft>
            </a:pPr>
            <a:r>
              <a:rPr lang="en-US" sz="1100" dirty="0">
                <a:latin typeface="Arial" panose="020B0604020202020204" pitchFamily="34" charset="0"/>
                <a:ea typeface="Calibri" panose="020F0502020204030204" pitchFamily="34" charset="0"/>
                <a:cs typeface="Arial" panose="020B0604020202020204" pitchFamily="34" charset="0"/>
              </a:rPr>
              <a:t> </a:t>
            </a:r>
          </a:p>
          <a:p>
            <a:r>
              <a:rPr lang="en-US" sz="1100" dirty="0">
                <a:latin typeface="Arial" panose="020B0604020202020204" pitchFamily="34" charset="0"/>
                <a:ea typeface="Calibri" panose="020F0502020204030204" pitchFamily="34" charset="0"/>
                <a:cs typeface="Arial" panose="020B0604020202020204" pitchFamily="34" charset="0"/>
              </a:rPr>
              <a:t>This is a time colleagues throughout the state and learn together. We also welcome guest speakers from time to time to discuss various infrastructure topics or funding opportunities.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Just this week we had HDR come and review the PIDP program, next week we have a repletion from UDSOT to discuss transportation opportunities and support for rural communities. </a:t>
            </a:r>
          </a:p>
        </p:txBody>
      </p:sp>
      <p:sp>
        <p:nvSpPr>
          <p:cNvPr id="4" name="Slide Number Placeholder 3"/>
          <p:cNvSpPr>
            <a:spLocks noGrp="1"/>
          </p:cNvSpPr>
          <p:nvPr>
            <p:ph type="sldNum" sz="quarter" idx="5"/>
          </p:nvPr>
        </p:nvSpPr>
        <p:spPr/>
        <p:txBody>
          <a:bodyPr/>
          <a:lstStyle/>
          <a:p>
            <a:fld id="{D17CC7A8-F9A7-4B03-A476-8D03520B2EE1}" type="slidenum">
              <a:rPr lang="en-US" smtClean="0"/>
              <a:t>7</a:t>
            </a:fld>
            <a:endParaRPr lang="en-US" dirty="0"/>
          </a:p>
        </p:txBody>
      </p:sp>
    </p:spTree>
    <p:extLst>
      <p:ext uri="{BB962C8B-B14F-4D97-AF65-F5344CB8AC3E}">
        <p14:creationId xmlns:p14="http://schemas.microsoft.com/office/powerpoint/2010/main" val="269684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We off some grant writing assistance options that are free for all members.</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Grant writing hotline continues, and we have our pool of grant writers that you could contract with.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you have a grant application completed, you could also take advantage of our free Desk Review to review feedback prior to submission.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are starting to do some applications templates up for popular grant programs, like RAISE.</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94465" indent="-294465">
              <a:buFont typeface="Arial" panose="020B0604020202020204" pitchFamily="34" charset="0"/>
              <a:buChar char="•"/>
            </a:pPr>
            <a:r>
              <a:rPr lang="en-US" sz="1100" dirty="0">
                <a:solidFill>
                  <a:srgbClr val="211D1E"/>
                </a:solidFill>
                <a:latin typeface="Arial" panose="020B0604020202020204" pitchFamily="34" charset="0"/>
                <a:cs typeface="Arial" panose="020B0604020202020204" pitchFamily="34" charset="0"/>
              </a:rPr>
              <a:t>We are now offering grant application assistance as a member benefit option on a contract basis…</a:t>
            </a:r>
          </a:p>
          <a:p>
            <a:pPr marL="751665" lvl="1" indent="-294465">
              <a:buFont typeface="Arial" panose="020B0604020202020204" pitchFamily="34" charset="0"/>
              <a:buChar char="•"/>
            </a:pPr>
            <a:r>
              <a:rPr lang="en-US" sz="1100" dirty="0">
                <a:solidFill>
                  <a:srgbClr val="211D1E"/>
                </a:solidFill>
                <a:latin typeface="Arial" panose="020B0604020202020204" pitchFamily="34" charset="0"/>
                <a:cs typeface="Arial" panose="020B0604020202020204" pitchFamily="34" charset="0"/>
              </a:rPr>
              <a:t>to support the application, creating a template, drafting the application itself and aiding in submitting the application. </a:t>
            </a:r>
          </a:p>
          <a:p>
            <a:pPr marL="294465" indent="-294465">
              <a:buFont typeface="Arial" panose="020B0604020202020204" pitchFamily="34" charset="0"/>
              <a:buChar char="•"/>
            </a:pPr>
            <a:endParaRPr lang="en-US" sz="1100" dirty="0">
              <a:solidFill>
                <a:srgbClr val="211D1E"/>
              </a:solidFill>
              <a:latin typeface="Arial" panose="020B0604020202020204" pitchFamily="34" charset="0"/>
              <a:cs typeface="Arial" panose="020B0604020202020204" pitchFamily="34" charset="0"/>
            </a:endParaRPr>
          </a:p>
          <a:p>
            <a:pPr marL="294465" indent="-294465">
              <a:buFont typeface="Arial" panose="020B0604020202020204" pitchFamily="34" charset="0"/>
              <a:buChar char="•"/>
            </a:pPr>
            <a:r>
              <a:rPr lang="en-US" sz="1100" dirty="0">
                <a:solidFill>
                  <a:srgbClr val="211D1E"/>
                </a:solidFill>
                <a:latin typeface="Arial" panose="020B0604020202020204" pitchFamily="34" charset="0"/>
                <a:cs typeface="Arial" panose="020B0604020202020204" pitchFamily="34" charset="0"/>
              </a:rPr>
              <a:t>We expect application expenses to range from $5-10,000, unless a BCA is required which does add costs. </a:t>
            </a:r>
          </a:p>
          <a:p>
            <a:pPr marL="294465" indent="-294465">
              <a:buFont typeface="Arial" panose="020B0604020202020204" pitchFamily="34" charset="0"/>
              <a:buChar char="•"/>
            </a:pPr>
            <a:endParaRPr lang="en-US" sz="1100" dirty="0">
              <a:solidFill>
                <a:srgbClr val="211D1E"/>
              </a:solidFill>
              <a:latin typeface="Arial" panose="020B0604020202020204" pitchFamily="34" charset="0"/>
              <a:cs typeface="Arial" panose="020B0604020202020204" pitchFamily="34" charset="0"/>
            </a:endParaRPr>
          </a:p>
          <a:p>
            <a:pPr marL="294465" indent="-294465">
              <a:buFont typeface="Arial" panose="020B0604020202020204" pitchFamily="34" charset="0"/>
              <a:buChar char="•"/>
            </a:pPr>
            <a:r>
              <a:rPr lang="en-US" sz="1100" dirty="0">
                <a:solidFill>
                  <a:srgbClr val="211D1E"/>
                </a:solidFill>
                <a:latin typeface="Arial" panose="020B0604020202020204" pitchFamily="34" charset="0"/>
                <a:cs typeface="Arial" panose="020B0604020202020204" pitchFamily="34" charset="0"/>
              </a:rPr>
              <a:t>Reach out to us if this is something you are interested in exploring!  Agreements will be tailored to your needs!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7CC7A8-F9A7-4B03-A476-8D03520B2EE1}" type="slidenum">
              <a:rPr lang="en-US" smtClean="0"/>
              <a:t>8</a:t>
            </a:fld>
            <a:endParaRPr lang="en-US" dirty="0"/>
          </a:p>
        </p:txBody>
      </p:sp>
    </p:spTree>
    <p:extLst>
      <p:ext uri="{BB962C8B-B14F-4D97-AF65-F5344CB8AC3E}">
        <p14:creationId xmlns:p14="http://schemas.microsoft.com/office/powerpoint/2010/main" val="358244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7CC7A8-F9A7-4B03-A476-8D03520B2EE1}" type="slidenum">
              <a:rPr lang="en-US" smtClean="0"/>
              <a:t>9</a:t>
            </a:fld>
            <a:endParaRPr lang="en-US" dirty="0"/>
          </a:p>
        </p:txBody>
      </p:sp>
    </p:spTree>
    <p:extLst>
      <p:ext uri="{BB962C8B-B14F-4D97-AF65-F5344CB8AC3E}">
        <p14:creationId xmlns:p14="http://schemas.microsoft.com/office/powerpoint/2010/main" val="347769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3/22/2023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3/22/2023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3/22/2023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3/22/2023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3/22/2023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3/22/2023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3/22/2023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3/22/2023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3/22/2023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3/22/2023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hitehouse.gov/wp-content/uploads/2022/04/Rural-Cost-Share-Analysis.xls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www.whitehouse.gov/wp-content/uploads/2023/02/Open-and-Upcoming-Infrastructure-Funding-Opportunities-Feb-6-2023-VF.pdf" TargetMode="External"/><Relationship Id="rId3" Type="http://schemas.openxmlformats.org/officeDocument/2006/relationships/hyperlink" Target="https://localinfrastructure.org/funding-opportunities/" TargetMode="External"/><Relationship Id="rId7" Type="http://schemas.openxmlformats.org/officeDocument/2006/relationships/hyperlink" Target="https://www.whitehouse.gov/cleanenergy/inflation-reduction-act-guideboo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whitehouse.gov/build/rural/" TargetMode="External"/><Relationship Id="rId5" Type="http://schemas.openxmlformats.org/officeDocument/2006/relationships/hyperlink" Target="https://www.transportation.gov/rural" TargetMode="External"/><Relationship Id="rId4" Type="http://schemas.openxmlformats.org/officeDocument/2006/relationships/hyperlink" Target="https://www.transportation.gov/bipartisan-infrastructure-law/key-notices-funding-opportunity"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369731" y="639097"/>
            <a:ext cx="11168362" cy="3686015"/>
          </a:xfrm>
        </p:spPr>
        <p:txBody>
          <a:bodyPr>
            <a:normAutofit/>
          </a:bodyPr>
          <a:lstStyle/>
          <a:p>
            <a:br>
              <a:rPr lang="en-US" sz="5400" dirty="0"/>
            </a:br>
            <a:r>
              <a:rPr lang="en-US" sz="3600" dirty="0">
                <a:latin typeface="Arial" panose="020B0604020202020204" pitchFamily="34" charset="0"/>
                <a:cs typeface="Arial" panose="020B0604020202020204" pitchFamily="34" charset="0"/>
              </a:rPr>
              <a:t>Resources for Tribal and Municipal Governments</a:t>
            </a:r>
            <a:endParaRPr lang="en-US" sz="3600" i="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369731" y="4672738"/>
            <a:ext cx="7337355" cy="2032859"/>
          </a:xfrm>
        </p:spPr>
        <p:txBody>
          <a:bodyPr>
            <a:normAutofit/>
          </a:bodyPr>
          <a:lstStyle/>
          <a:p>
            <a:pPr>
              <a:spcBef>
                <a:spcPts val="600"/>
              </a:spcBef>
            </a:pPr>
            <a:r>
              <a:rPr lang="en-US" sz="2400" dirty="0">
                <a:solidFill>
                  <a:schemeClr val="tx1">
                    <a:lumMod val="85000"/>
                    <a:lumOff val="15000"/>
                  </a:schemeClr>
                </a:solidFill>
                <a:latin typeface="Arial" panose="020B0604020202020204" pitchFamily="34" charset="0"/>
                <a:cs typeface="Arial" panose="020B0604020202020204" pitchFamily="34" charset="0"/>
              </a:rPr>
              <a:t>Bristol Bay Sustainability Summit</a:t>
            </a:r>
          </a:p>
          <a:p>
            <a:pPr>
              <a:spcBef>
                <a:spcPts val="600"/>
              </a:spcBef>
            </a:pPr>
            <a:r>
              <a:rPr lang="en-US" sz="2400" dirty="0">
                <a:solidFill>
                  <a:schemeClr val="tx1">
                    <a:lumMod val="85000"/>
                    <a:lumOff val="15000"/>
                  </a:schemeClr>
                </a:solidFill>
                <a:latin typeface="Arial" panose="020B0604020202020204" pitchFamily="34" charset="0"/>
                <a:cs typeface="Arial" panose="020B0604020202020204" pitchFamily="34" charset="0"/>
              </a:rPr>
              <a:t>March 23, 2023</a:t>
            </a:r>
            <a:endParaRPr lang="en-US" dirty="0">
              <a:solidFill>
                <a:schemeClr val="tx1">
                  <a:lumMod val="85000"/>
                  <a:lumOff val="15000"/>
                </a:schemeClr>
              </a:solidFill>
              <a:latin typeface="Arial" panose="020B0604020202020204" pitchFamily="34" charset="0"/>
              <a:cs typeface="Arial" panose="020B0604020202020204" pitchFamily="34" charset="0"/>
            </a:endParaRPr>
          </a:p>
          <a:p>
            <a:endParaRPr lang="en-US" sz="2400" dirty="0">
              <a:solidFill>
                <a:schemeClr val="tx1">
                  <a:lumMod val="85000"/>
                  <a:lumOff val="15000"/>
                </a:schemeClr>
              </a:solidFill>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4BA3C4E-0BED-B576-83C3-55928AC8E2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9731" y="596959"/>
            <a:ext cx="6597572" cy="2659249"/>
          </a:xfrm>
          <a:prstGeom prst="rect">
            <a:avLst/>
          </a:prstGeom>
        </p:spPr>
      </p:pic>
      <p:sp>
        <p:nvSpPr>
          <p:cNvPr id="4" name="TextBox 3">
            <a:extLst>
              <a:ext uri="{FF2B5EF4-FFF2-40B4-BE49-F238E27FC236}">
                <a16:creationId xmlns:a16="http://schemas.microsoft.com/office/drawing/2014/main" id="{F5B2448A-82BA-2714-EBA1-678F317538AD}"/>
              </a:ext>
            </a:extLst>
          </p:cNvPr>
          <p:cNvSpPr txBox="1"/>
          <p:nvPr/>
        </p:nvSpPr>
        <p:spPr>
          <a:xfrm>
            <a:off x="5863771" y="5222224"/>
            <a:ext cx="5958498" cy="1477328"/>
          </a:xfrm>
          <a:prstGeom prst="rect">
            <a:avLst/>
          </a:prstGeom>
          <a:noFill/>
        </p:spPr>
        <p:txBody>
          <a:bodyPr wrap="square" rtlCol="0">
            <a:spAutoFit/>
          </a:bodyPr>
          <a:lstStyle/>
          <a:p>
            <a:pPr algn="r"/>
            <a:r>
              <a:rPr lang="en-US" sz="2400" dirty="0">
                <a:solidFill>
                  <a:schemeClr val="accent3"/>
                </a:solidFill>
                <a:latin typeface="Arial" panose="020B0604020202020204" pitchFamily="34" charset="0"/>
                <a:cs typeface="Arial" panose="020B0604020202020204" pitchFamily="34" charset="0"/>
              </a:rPr>
              <a:t>Erin Reinders</a:t>
            </a:r>
          </a:p>
          <a:p>
            <a:pPr algn="r"/>
            <a:r>
              <a:rPr lang="en-US" sz="2400" dirty="0">
                <a:solidFill>
                  <a:schemeClr val="accent3"/>
                </a:solidFill>
                <a:latin typeface="Arial" panose="020B0604020202020204" pitchFamily="34" charset="0"/>
                <a:cs typeface="Arial" panose="020B0604020202020204" pitchFamily="34" charset="0"/>
              </a:rPr>
              <a:t>Director of Infrastructure Development</a:t>
            </a:r>
          </a:p>
          <a:p>
            <a:pPr algn="r"/>
            <a:r>
              <a:rPr lang="en-US" sz="2400" dirty="0">
                <a:solidFill>
                  <a:schemeClr val="accent3"/>
                </a:solidFill>
                <a:latin typeface="Arial" panose="020B0604020202020204" pitchFamily="34" charset="0"/>
                <a:cs typeface="Arial" panose="020B0604020202020204" pitchFamily="34" charset="0"/>
              </a:rPr>
              <a:t>erin@akml.org</a:t>
            </a:r>
          </a:p>
          <a:p>
            <a:endParaRPr lang="en-US" dirty="0"/>
          </a:p>
        </p:txBody>
      </p:sp>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2D867-398B-411F-C981-113F904897F0}"/>
              </a:ext>
            </a:extLst>
          </p:cNvPr>
          <p:cNvSpPr>
            <a:spLocks noGrp="1"/>
          </p:cNvSpPr>
          <p:nvPr>
            <p:ph type="title"/>
          </p:nvPr>
        </p:nvSpPr>
        <p:spPr>
          <a:xfrm>
            <a:off x="1036320" y="286603"/>
            <a:ext cx="10058400" cy="1450757"/>
          </a:xfrm>
        </p:spPr>
        <p:txBody>
          <a:bodyPr>
            <a:normAutofit/>
          </a:bodyPr>
          <a:lstStyle/>
          <a:p>
            <a:r>
              <a:rPr lang="en-US" dirty="0">
                <a:solidFill>
                  <a:schemeClr val="tx1">
                    <a:lumMod val="95000"/>
                    <a:lumOff val="5000"/>
                  </a:schemeClr>
                </a:solidFill>
                <a:latin typeface="Arial" panose="020B0604020202020204" pitchFamily="34" charset="0"/>
                <a:cs typeface="Arial" panose="020B0604020202020204" pitchFamily="34" charset="0"/>
              </a:rPr>
              <a:t>Reoccurring Themes</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6DC8DD8-186C-3696-3D45-979637EC79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59812" y="728027"/>
            <a:ext cx="2307824" cy="928899"/>
          </a:xfrm>
          <a:prstGeom prst="rect">
            <a:avLst/>
          </a:prstGeom>
        </p:spPr>
      </p:pic>
      <p:sp>
        <p:nvSpPr>
          <p:cNvPr id="3" name="Content Placeholder 2">
            <a:extLst>
              <a:ext uri="{FF2B5EF4-FFF2-40B4-BE49-F238E27FC236}">
                <a16:creationId xmlns:a16="http://schemas.microsoft.com/office/drawing/2014/main" id="{92448DA9-7BB0-6834-7E80-571D4C38B609}"/>
              </a:ext>
            </a:extLst>
          </p:cNvPr>
          <p:cNvSpPr>
            <a:spLocks noGrp="1"/>
          </p:cNvSpPr>
          <p:nvPr>
            <p:ph idx="1"/>
          </p:nvPr>
        </p:nvSpPr>
        <p:spPr>
          <a:xfrm>
            <a:off x="435429" y="2098350"/>
            <a:ext cx="11190513" cy="4220071"/>
          </a:xfrm>
        </p:spPr>
        <p:txBody>
          <a:bodyPr>
            <a:normAutofit fontScale="25000" lnSpcReduction="20000"/>
          </a:bodyPr>
          <a:lstStyle/>
          <a:p>
            <a:pPr>
              <a:buFont typeface="Wingdings" panose="05000000000000000000" pitchFamily="2" charset="2"/>
              <a:buChar char="§"/>
            </a:pPr>
            <a:r>
              <a:rPr lang="en-US" sz="9600" dirty="0">
                <a:solidFill>
                  <a:schemeClr val="tx1">
                    <a:lumMod val="95000"/>
                    <a:lumOff val="5000"/>
                  </a:schemeClr>
                </a:solidFill>
                <a:latin typeface="Arial" panose="020B0604020202020204" pitchFamily="34" charset="0"/>
                <a:cs typeface="Arial" panose="020B0604020202020204" pitchFamily="34" charset="0"/>
              </a:rPr>
              <a:t>Many allow for group applications – interest in bundled projects</a:t>
            </a:r>
          </a:p>
          <a:p>
            <a:pPr>
              <a:buFont typeface="Wingdings" panose="05000000000000000000" pitchFamily="2" charset="2"/>
              <a:buChar char="§"/>
            </a:pPr>
            <a:r>
              <a:rPr lang="en-US" sz="9600" dirty="0">
                <a:solidFill>
                  <a:schemeClr val="tx1">
                    <a:lumMod val="95000"/>
                    <a:lumOff val="5000"/>
                  </a:schemeClr>
                </a:solidFill>
                <a:latin typeface="Arial" panose="020B0604020202020204" pitchFamily="34" charset="0"/>
                <a:cs typeface="Arial" panose="020B0604020202020204" pitchFamily="34" charset="0"/>
              </a:rPr>
              <a:t>Find information in NOFOs, webinars – lots of technical assistance</a:t>
            </a:r>
          </a:p>
          <a:p>
            <a:pPr>
              <a:buFont typeface="Wingdings" panose="05000000000000000000" pitchFamily="2" charset="2"/>
              <a:buChar char="§"/>
            </a:pPr>
            <a:r>
              <a:rPr lang="en-US" sz="9600" b="1" dirty="0">
                <a:solidFill>
                  <a:schemeClr val="tx1">
                    <a:lumMod val="95000"/>
                    <a:lumOff val="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Many programs</a:t>
            </a:r>
            <a:r>
              <a:rPr lang="en-US" sz="9600" b="1" dirty="0">
                <a:solidFill>
                  <a:schemeClr val="tx1">
                    <a:lumMod val="95000"/>
                    <a:lumOff val="5000"/>
                  </a:schemeClr>
                </a:solidFill>
                <a:latin typeface="Arial" panose="020B0604020202020204" pitchFamily="34" charset="0"/>
                <a:cs typeface="Arial" panose="020B0604020202020204" pitchFamily="34" charset="0"/>
              </a:rPr>
              <a:t> </a:t>
            </a:r>
            <a:r>
              <a:rPr lang="en-US" sz="9600" dirty="0">
                <a:solidFill>
                  <a:schemeClr val="tx1">
                    <a:lumMod val="95000"/>
                    <a:lumOff val="5000"/>
                  </a:schemeClr>
                </a:solidFill>
                <a:latin typeface="Arial" panose="020B0604020202020204" pitchFamily="34" charset="0"/>
                <a:cs typeface="Arial" panose="020B0604020202020204" pitchFamily="34" charset="0"/>
              </a:rPr>
              <a:t>have &gt;80% Federal Share, Rural set-asides for AK</a:t>
            </a:r>
          </a:p>
          <a:p>
            <a:pPr>
              <a:buFont typeface="Wingdings" panose="05000000000000000000" pitchFamily="2" charset="2"/>
              <a:buChar char="§"/>
            </a:pPr>
            <a:r>
              <a:rPr lang="en-US" sz="9600" dirty="0">
                <a:solidFill>
                  <a:schemeClr val="tx1">
                    <a:lumMod val="95000"/>
                    <a:lumOff val="5000"/>
                  </a:schemeClr>
                </a:solidFill>
                <a:latin typeface="Arial" panose="020B0604020202020204" pitchFamily="34" charset="0"/>
                <a:cs typeface="Arial" panose="020B0604020202020204" pitchFamily="34" charset="0"/>
              </a:rPr>
              <a:t>Emphasis on disadvantaged and rural - competitive advantage</a:t>
            </a:r>
          </a:p>
          <a:p>
            <a:pPr>
              <a:buFont typeface="Wingdings" panose="05000000000000000000" pitchFamily="2" charset="2"/>
              <a:buChar char="§"/>
            </a:pPr>
            <a:r>
              <a:rPr lang="en-US" sz="9600" dirty="0">
                <a:solidFill>
                  <a:schemeClr val="tx1">
                    <a:lumMod val="95000"/>
                    <a:lumOff val="5000"/>
                  </a:schemeClr>
                </a:solidFill>
                <a:latin typeface="Arial" panose="020B0604020202020204" pitchFamily="34" charset="0"/>
                <a:cs typeface="Arial" panose="020B0604020202020204" pitchFamily="34" charset="0"/>
              </a:rPr>
              <a:t>Criteria focus on safety, state of good repair, economic impact</a:t>
            </a:r>
          </a:p>
          <a:p>
            <a:pPr>
              <a:buFont typeface="Wingdings" panose="05000000000000000000" pitchFamily="2" charset="2"/>
              <a:buChar char="§"/>
            </a:pPr>
            <a:r>
              <a:rPr lang="en-US" sz="9600" dirty="0">
                <a:solidFill>
                  <a:schemeClr val="tx1">
                    <a:lumMod val="95000"/>
                    <a:lumOff val="5000"/>
                  </a:schemeClr>
                </a:solidFill>
                <a:latin typeface="Arial" panose="020B0604020202020204" pitchFamily="34" charset="0"/>
                <a:cs typeface="Arial" panose="020B0604020202020204" pitchFamily="34" charset="0"/>
              </a:rPr>
              <a:t>New criteria to many programs include equity, sustainability, climate impact, new technologies, etc.</a:t>
            </a:r>
          </a:p>
          <a:p>
            <a:pPr lvl="1">
              <a:spcBef>
                <a:spcPts val="0"/>
              </a:spcBef>
              <a:spcAft>
                <a:spcPts val="600"/>
              </a:spcAft>
              <a:buFont typeface="Wingdings" panose="05000000000000000000" pitchFamily="2" charset="2"/>
              <a:buChar char="ü"/>
            </a:pPr>
            <a:endParaRPr lang="en-US" sz="2000" dirty="0"/>
          </a:p>
          <a:p>
            <a:pPr marL="201168" lvl="1" indent="0">
              <a:spcBef>
                <a:spcPts val="0"/>
              </a:spcBef>
              <a:spcAft>
                <a:spcPts val="600"/>
              </a:spcAft>
              <a:buNone/>
            </a:pPr>
            <a:endParaRPr lang="en-US" sz="1600" dirty="0"/>
          </a:p>
          <a:p>
            <a:pPr lvl="1">
              <a:spcBef>
                <a:spcPts val="0"/>
              </a:spcBef>
              <a:spcAft>
                <a:spcPts val="600"/>
              </a:spcAft>
              <a:buFont typeface="Wingdings" panose="05000000000000000000" pitchFamily="2" charset="2"/>
              <a:buChar char="ü"/>
            </a:pPr>
            <a:endParaRPr lang="en-US" sz="800" dirty="0"/>
          </a:p>
          <a:p>
            <a:pPr marL="201168" lvl="1" indent="0">
              <a:spcBef>
                <a:spcPts val="0"/>
              </a:spcBef>
              <a:spcAft>
                <a:spcPts val="600"/>
              </a:spcAft>
              <a:buNone/>
            </a:pPr>
            <a:endParaRPr lang="en-US" sz="1200" b="1" dirty="0"/>
          </a:p>
          <a:p>
            <a:pPr marL="0" indent="0">
              <a:lnSpc>
                <a:spcPct val="100000"/>
              </a:lnSpc>
              <a:spcBef>
                <a:spcPts val="0"/>
              </a:spcBef>
              <a:spcAft>
                <a:spcPts val="600"/>
              </a:spcAft>
              <a:buNone/>
            </a:pPr>
            <a:endParaRPr lang="en-US" sz="1800" b="1" dirty="0"/>
          </a:p>
        </p:txBody>
      </p:sp>
      <p:sp>
        <p:nvSpPr>
          <p:cNvPr id="13" name="Rectangle 12">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819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86B9-890D-4405-A598-50B91C0B7633}"/>
              </a:ext>
            </a:extLst>
          </p:cNvPr>
          <p:cNvSpPr>
            <a:spLocks noGrp="1"/>
          </p:cNvSpPr>
          <p:nvPr>
            <p:ph type="title"/>
          </p:nvPr>
        </p:nvSpPr>
        <p:spPr>
          <a:xfrm>
            <a:off x="1211399" y="286603"/>
            <a:ext cx="10043572" cy="1450757"/>
          </a:xfrm>
        </p:spPr>
        <p:txBody>
          <a:bodyPr>
            <a:noAutofit/>
          </a:bodyPr>
          <a:lstStyle/>
          <a:p>
            <a:r>
              <a:rPr lang="en-US" sz="4800" dirty="0">
                <a:solidFill>
                  <a:schemeClr val="tx2"/>
                </a:solidFill>
                <a:latin typeface="Arial" panose="020B0604020202020204" pitchFamily="34" charset="0"/>
                <a:cs typeface="Arial" panose="020B0604020202020204" pitchFamily="34" charset="0"/>
              </a:rPr>
              <a:t>Ponderings</a:t>
            </a:r>
            <a:endParaRPr lang="en-US" sz="4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7A719A9-A849-E496-CB04-DFB687ADED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3517" y="416575"/>
            <a:ext cx="3281454" cy="1320785"/>
          </a:xfrm>
          <a:prstGeom prst="rect">
            <a:avLst/>
          </a:prstGeom>
        </p:spPr>
      </p:pic>
      <p:sp>
        <p:nvSpPr>
          <p:cNvPr id="10" name="TextBox 9">
            <a:extLst>
              <a:ext uri="{FF2B5EF4-FFF2-40B4-BE49-F238E27FC236}">
                <a16:creationId xmlns:a16="http://schemas.microsoft.com/office/drawing/2014/main" id="{B023BBF5-6C81-508A-5CF7-606861ADAFD6}"/>
              </a:ext>
            </a:extLst>
          </p:cNvPr>
          <p:cNvSpPr txBox="1"/>
          <p:nvPr/>
        </p:nvSpPr>
        <p:spPr>
          <a:xfrm>
            <a:off x="226142" y="2117164"/>
            <a:ext cx="11739716" cy="4016484"/>
          </a:xfrm>
          <a:prstGeom prst="rect">
            <a:avLst/>
          </a:prstGeom>
          <a:noFill/>
        </p:spPr>
        <p:txBody>
          <a:bodyPr wrap="square" rtlCol="0">
            <a:spAutoFit/>
          </a:bodyPr>
          <a:lstStyle/>
          <a:p>
            <a:pPr marL="285750" indent="-285750">
              <a:buFont typeface="Arial" panose="020B0604020202020204" pitchFamily="34" charset="0"/>
              <a:buChar char="•"/>
            </a:pPr>
            <a:r>
              <a:rPr lang="en-US" sz="2000" b="0" i="0" u="none" strike="noStrike" baseline="0" dirty="0">
                <a:solidFill>
                  <a:srgbClr val="211D1E"/>
                </a:solidFill>
                <a:latin typeface="Arial" panose="020B0604020202020204" pitchFamily="34" charset="0"/>
                <a:cs typeface="Arial" panose="020B0604020202020204" pitchFamily="34" charset="0"/>
              </a:rPr>
              <a:t>If your project isn’t ready, you could focus on the next round and getting your project ready…</a:t>
            </a:r>
          </a:p>
          <a:p>
            <a:pPr marL="742950" lvl="1" indent="-285750">
              <a:buFont typeface="Arial" panose="020B0604020202020204" pitchFamily="34" charset="0"/>
              <a:buChar char="•"/>
            </a:pPr>
            <a:r>
              <a:rPr lang="en-US" sz="2000" b="0" i="0" u="none" strike="noStrike" baseline="0" dirty="0">
                <a:solidFill>
                  <a:srgbClr val="211D1E"/>
                </a:solidFill>
                <a:latin typeface="Arial" panose="020B0604020202020204" pitchFamily="34" charset="0"/>
                <a:cs typeface="Arial" panose="020B0604020202020204" pitchFamily="34" charset="0"/>
              </a:rPr>
              <a:t>Spend the time to clearly define the </a:t>
            </a:r>
            <a:r>
              <a:rPr lang="en-US" sz="2000" b="1" i="0" u="none" strike="noStrike" baseline="0" dirty="0">
                <a:solidFill>
                  <a:srgbClr val="211D1E"/>
                </a:solidFill>
                <a:latin typeface="Arial" panose="020B0604020202020204" pitchFamily="34" charset="0"/>
                <a:cs typeface="Arial" panose="020B0604020202020204" pitchFamily="34" charset="0"/>
              </a:rPr>
              <a:t>scope</a:t>
            </a:r>
            <a:r>
              <a:rPr lang="en-US" sz="2000" dirty="0">
                <a:solidFill>
                  <a:srgbClr val="211D1E"/>
                </a:solidFill>
                <a:latin typeface="Arial" panose="020B0604020202020204" pitchFamily="34" charset="0"/>
                <a:cs typeface="Arial" panose="020B0604020202020204" pitchFamily="34" charset="0"/>
              </a:rPr>
              <a:t>, </a:t>
            </a:r>
            <a:r>
              <a:rPr lang="en-US" sz="2000" b="1" dirty="0">
                <a:solidFill>
                  <a:srgbClr val="211D1E"/>
                </a:solidFill>
                <a:latin typeface="Arial" panose="020B0604020202020204" pitchFamily="34" charset="0"/>
                <a:cs typeface="Arial" panose="020B0604020202020204" pitchFamily="34" charset="0"/>
              </a:rPr>
              <a:t>phases</a:t>
            </a:r>
            <a:r>
              <a:rPr lang="en-US" sz="2000" dirty="0">
                <a:solidFill>
                  <a:srgbClr val="211D1E"/>
                </a:solidFill>
                <a:latin typeface="Arial" panose="020B0604020202020204" pitchFamily="34" charset="0"/>
                <a:cs typeface="Arial" panose="020B0604020202020204" pitchFamily="34" charset="0"/>
              </a:rPr>
              <a:t>, </a:t>
            </a:r>
            <a:r>
              <a:rPr lang="en-US" sz="2000" b="0" i="0" u="none" strike="noStrike" baseline="0" dirty="0">
                <a:solidFill>
                  <a:srgbClr val="211D1E"/>
                </a:solidFill>
                <a:latin typeface="Arial" panose="020B0604020202020204" pitchFamily="34" charset="0"/>
                <a:cs typeface="Arial" panose="020B0604020202020204" pitchFamily="34" charset="0"/>
              </a:rPr>
              <a:t>and </a:t>
            </a:r>
            <a:r>
              <a:rPr lang="en-US" sz="2000" b="1" i="0" u="none" strike="noStrike" baseline="0" dirty="0">
                <a:solidFill>
                  <a:srgbClr val="211D1E"/>
                </a:solidFill>
                <a:latin typeface="Arial" panose="020B0604020202020204" pitchFamily="34" charset="0"/>
                <a:cs typeface="Arial" panose="020B0604020202020204" pitchFamily="34" charset="0"/>
              </a:rPr>
              <a:t>rational</a:t>
            </a:r>
            <a:r>
              <a:rPr lang="en-US" sz="2000" b="0" i="0" u="none" strike="noStrike" baseline="0" dirty="0">
                <a:solidFill>
                  <a:srgbClr val="211D1E"/>
                </a:solidFill>
                <a:latin typeface="Arial" panose="020B0604020202020204" pitchFamily="34" charset="0"/>
                <a:cs typeface="Arial" panose="020B0604020202020204" pitchFamily="34" charset="0"/>
              </a:rPr>
              <a:t> of your project.</a:t>
            </a:r>
          </a:p>
          <a:p>
            <a:pPr marL="742950" lvl="1" indent="-285750">
              <a:buFont typeface="Arial" panose="020B0604020202020204" pitchFamily="34" charset="0"/>
              <a:buChar char="•"/>
            </a:pPr>
            <a:r>
              <a:rPr lang="en-US" sz="2000" dirty="0">
                <a:solidFill>
                  <a:srgbClr val="211D1E"/>
                </a:solidFill>
                <a:latin typeface="Arial" panose="020B0604020202020204" pitchFamily="34" charset="0"/>
                <a:cs typeface="Arial" panose="020B0604020202020204" pitchFamily="34" charset="0"/>
              </a:rPr>
              <a:t>E</a:t>
            </a:r>
            <a:r>
              <a:rPr lang="en-US" sz="2000" b="0" i="0" u="none" strike="noStrike" baseline="0" dirty="0">
                <a:solidFill>
                  <a:srgbClr val="211D1E"/>
                </a:solidFill>
                <a:latin typeface="Arial" panose="020B0604020202020204" pitchFamily="34" charset="0"/>
                <a:cs typeface="Arial" panose="020B0604020202020204" pitchFamily="34" charset="0"/>
              </a:rPr>
              <a:t>nsure </a:t>
            </a:r>
            <a:r>
              <a:rPr lang="en-US" sz="2000" b="1" i="0" u="none" strike="noStrike" baseline="0" dirty="0">
                <a:solidFill>
                  <a:srgbClr val="211D1E"/>
                </a:solidFill>
                <a:latin typeface="Arial" panose="020B0604020202020204" pitchFamily="34" charset="0"/>
                <a:cs typeface="Arial" panose="020B0604020202020204" pitchFamily="34" charset="0"/>
              </a:rPr>
              <a:t>environmental work</a:t>
            </a:r>
            <a:r>
              <a:rPr lang="en-US" sz="2000" b="0" i="0" u="none" strike="noStrike" baseline="0" dirty="0">
                <a:solidFill>
                  <a:srgbClr val="211D1E"/>
                </a:solidFill>
                <a:latin typeface="Arial" panose="020B0604020202020204" pitchFamily="34" charset="0"/>
                <a:cs typeface="Arial" panose="020B0604020202020204" pitchFamily="34" charset="0"/>
              </a:rPr>
              <a:t>, </a:t>
            </a:r>
            <a:r>
              <a:rPr lang="en-US" sz="2000" b="1" i="0" u="none" strike="noStrike" baseline="0" dirty="0">
                <a:solidFill>
                  <a:srgbClr val="211D1E"/>
                </a:solidFill>
                <a:latin typeface="Arial" panose="020B0604020202020204" pitchFamily="34" charset="0"/>
                <a:cs typeface="Arial" panose="020B0604020202020204" pitchFamily="34" charset="0"/>
              </a:rPr>
              <a:t>NEPA</a:t>
            </a:r>
            <a:r>
              <a:rPr lang="en-US" sz="2000" b="0" i="0" u="none" strike="noStrike" baseline="0" dirty="0">
                <a:solidFill>
                  <a:srgbClr val="211D1E"/>
                </a:solidFill>
                <a:latin typeface="Arial" panose="020B0604020202020204" pitchFamily="34" charset="0"/>
                <a:cs typeface="Arial" panose="020B0604020202020204" pitchFamily="34" charset="0"/>
              </a:rPr>
              <a:t>, and </a:t>
            </a:r>
            <a:r>
              <a:rPr lang="en-US" sz="2000" b="1" i="0" u="none" strike="noStrike" baseline="0" dirty="0">
                <a:solidFill>
                  <a:srgbClr val="211D1E"/>
                </a:solidFill>
                <a:latin typeface="Arial" panose="020B0604020202020204" pitchFamily="34" charset="0"/>
                <a:cs typeface="Arial" panose="020B0604020202020204" pitchFamily="34" charset="0"/>
              </a:rPr>
              <a:t>economics</a:t>
            </a:r>
            <a:r>
              <a:rPr lang="en-US" sz="2000" b="0" i="0" u="none" strike="noStrike" baseline="0" dirty="0">
                <a:solidFill>
                  <a:srgbClr val="211D1E"/>
                </a:solidFill>
                <a:latin typeface="Arial" panose="020B0604020202020204" pitchFamily="34" charset="0"/>
                <a:cs typeface="Arial" panose="020B0604020202020204" pitchFamily="34" charset="0"/>
              </a:rPr>
              <a:t> are worked out. </a:t>
            </a:r>
          </a:p>
          <a:p>
            <a:pPr marL="742950" lvl="1" indent="-285750">
              <a:buFont typeface="Arial" panose="020B0604020202020204" pitchFamily="34" charset="0"/>
              <a:buChar char="•"/>
            </a:pPr>
            <a:r>
              <a:rPr lang="en-US" sz="2000" b="0" i="0" u="none" strike="noStrike" baseline="0" dirty="0">
                <a:solidFill>
                  <a:srgbClr val="211D1E"/>
                </a:solidFill>
                <a:latin typeface="Arial" panose="020B0604020202020204" pitchFamily="34" charset="0"/>
                <a:cs typeface="Arial" panose="020B0604020202020204" pitchFamily="34" charset="0"/>
              </a:rPr>
              <a:t>Many grants are requiring benefit cost analysis </a:t>
            </a:r>
            <a:r>
              <a:rPr lang="en-US" sz="2000" b="1" i="0" u="none" strike="noStrike" baseline="0" dirty="0">
                <a:solidFill>
                  <a:srgbClr val="211D1E"/>
                </a:solidFill>
                <a:latin typeface="Arial" panose="020B0604020202020204" pitchFamily="34" charset="0"/>
                <a:cs typeface="Arial" panose="020B0604020202020204" pitchFamily="34" charset="0"/>
              </a:rPr>
              <a:t>BCA’s</a:t>
            </a:r>
            <a:r>
              <a:rPr lang="en-US" sz="2000" b="0" i="0" u="none" strike="noStrike" baseline="0" dirty="0">
                <a:solidFill>
                  <a:srgbClr val="211D1E"/>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2000" b="0" i="0" u="none" strike="noStrike" baseline="0" dirty="0">
                <a:solidFill>
                  <a:srgbClr val="211D1E"/>
                </a:solidFill>
                <a:latin typeface="Arial" panose="020B0604020202020204" pitchFamily="34" charset="0"/>
                <a:cs typeface="Arial" panose="020B0604020202020204" pitchFamily="34" charset="0"/>
              </a:rPr>
              <a:t>Nurture </a:t>
            </a:r>
            <a:r>
              <a:rPr lang="en-US" sz="2000" b="1" i="0" u="none" strike="noStrike" baseline="0" dirty="0">
                <a:solidFill>
                  <a:srgbClr val="211D1E"/>
                </a:solidFill>
                <a:latin typeface="Arial" panose="020B0604020202020204" pitchFamily="34" charset="0"/>
                <a:cs typeface="Arial" panose="020B0604020202020204" pitchFamily="34" charset="0"/>
              </a:rPr>
              <a:t>partnership</a:t>
            </a:r>
            <a:r>
              <a:rPr lang="en-US" sz="2000" b="0" i="0" u="none" strike="noStrike" baseline="0" dirty="0">
                <a:solidFill>
                  <a:srgbClr val="211D1E"/>
                </a:solidFill>
                <a:latin typeface="Arial" panose="020B0604020202020204" pitchFamily="34" charset="0"/>
                <a:cs typeface="Arial" panose="020B0604020202020204" pitchFamily="34" charset="0"/>
              </a:rPr>
              <a:t> opportunities </a:t>
            </a:r>
          </a:p>
          <a:p>
            <a:pPr marL="285750" indent="-285750">
              <a:buFont typeface="Arial" panose="020B0604020202020204" pitchFamily="34" charset="0"/>
              <a:buChar char="•"/>
            </a:pPr>
            <a:r>
              <a:rPr lang="en-US" sz="2000" dirty="0">
                <a:solidFill>
                  <a:srgbClr val="211D1E"/>
                </a:solidFill>
                <a:latin typeface="Arial" panose="020B0604020202020204" pitchFamily="34" charset="0"/>
                <a:cs typeface="Arial" panose="020B0604020202020204" pitchFamily="34" charset="0"/>
              </a:rPr>
              <a:t>Look at your </a:t>
            </a:r>
            <a:r>
              <a:rPr lang="en-US" sz="2000" b="1" dirty="0">
                <a:solidFill>
                  <a:srgbClr val="211D1E"/>
                </a:solidFill>
                <a:latin typeface="Arial" panose="020B0604020202020204" pitchFamily="34" charset="0"/>
                <a:cs typeface="Arial" panose="020B0604020202020204" pitchFamily="34" charset="0"/>
              </a:rPr>
              <a:t>plans</a:t>
            </a:r>
            <a:r>
              <a:rPr lang="en-US" sz="2000" dirty="0">
                <a:solidFill>
                  <a:srgbClr val="211D1E"/>
                </a:solidFill>
                <a:latin typeface="Arial" panose="020B0604020202020204" pitchFamily="34" charset="0"/>
                <a:cs typeface="Arial" panose="020B0604020202020204" pitchFamily="34" charset="0"/>
              </a:rPr>
              <a:t> (partner’s plans, State’s plans, Region’s CEDS…).  The more connections we can make to them the better. </a:t>
            </a:r>
          </a:p>
          <a:p>
            <a:pPr marL="285750" indent="-285750">
              <a:buFont typeface="Arial" panose="020B0604020202020204" pitchFamily="34" charset="0"/>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Many programs call for </a:t>
            </a:r>
            <a:r>
              <a:rPr lang="en-US" sz="2000" b="1" dirty="0">
                <a:solidFill>
                  <a:schemeClr val="tx1">
                    <a:lumMod val="95000"/>
                    <a:lumOff val="5000"/>
                  </a:schemeClr>
                </a:solidFill>
                <a:latin typeface="Arial" panose="020B0604020202020204" pitchFamily="34" charset="0"/>
                <a:cs typeface="Arial" panose="020B0604020202020204" pitchFamily="34" charset="0"/>
              </a:rPr>
              <a:t>community benefits </a:t>
            </a:r>
            <a:r>
              <a:rPr lang="en-US" sz="2000" dirty="0">
                <a:solidFill>
                  <a:schemeClr val="tx1">
                    <a:lumMod val="95000"/>
                    <a:lumOff val="5000"/>
                  </a:schemeClr>
                </a:solidFill>
                <a:latin typeface="Arial" panose="020B0604020202020204" pitchFamily="34" charset="0"/>
                <a:cs typeface="Arial" panose="020B0604020202020204" pitchFamily="34" charset="0"/>
              </a:rPr>
              <a:t>&amp; </a:t>
            </a:r>
            <a:r>
              <a:rPr lang="en-US" sz="2000" b="1" dirty="0">
                <a:solidFill>
                  <a:schemeClr val="tx1">
                    <a:lumMod val="95000"/>
                    <a:lumOff val="5000"/>
                  </a:schemeClr>
                </a:solidFill>
                <a:latin typeface="Arial" panose="020B0604020202020204" pitchFamily="34" charset="0"/>
                <a:cs typeface="Arial" panose="020B0604020202020204" pitchFamily="34" charset="0"/>
              </a:rPr>
              <a:t>public participation plans</a:t>
            </a:r>
          </a:p>
          <a:p>
            <a:pPr marL="285750" indent="-285750">
              <a:buFont typeface="Arial" panose="020B0604020202020204" pitchFamily="34" charset="0"/>
              <a:buChar char="•"/>
            </a:pPr>
            <a:r>
              <a:rPr lang="en-US" sz="2000" dirty="0">
                <a:solidFill>
                  <a:srgbClr val="211D1E"/>
                </a:solidFill>
                <a:latin typeface="Arial" panose="020B0604020202020204" pitchFamily="34" charset="0"/>
                <a:cs typeface="Arial" panose="020B0604020202020204" pitchFamily="34" charset="0"/>
              </a:rPr>
              <a:t>Be </a:t>
            </a:r>
            <a:r>
              <a:rPr lang="en-US" sz="2000" b="1" dirty="0">
                <a:solidFill>
                  <a:srgbClr val="211D1E"/>
                </a:solidFill>
                <a:latin typeface="Arial" panose="020B0604020202020204" pitchFamily="34" charset="0"/>
                <a:cs typeface="Arial" panose="020B0604020202020204" pitchFamily="34" charset="0"/>
              </a:rPr>
              <a:t>open and flexible</a:t>
            </a:r>
            <a:r>
              <a:rPr lang="en-US" sz="2000" dirty="0">
                <a:solidFill>
                  <a:srgbClr val="211D1E"/>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2000" dirty="0">
                <a:solidFill>
                  <a:srgbClr val="211D1E"/>
                </a:solidFill>
                <a:latin typeface="Arial" panose="020B0604020202020204" pitchFamily="34" charset="0"/>
                <a:cs typeface="Arial" panose="020B0604020202020204" pitchFamily="34" charset="0"/>
              </a:rPr>
              <a:t>Some grants are for </a:t>
            </a:r>
            <a:r>
              <a:rPr lang="en-US" sz="2000" i="1" dirty="0">
                <a:solidFill>
                  <a:srgbClr val="211D1E"/>
                </a:solidFill>
                <a:latin typeface="Arial" panose="020B0604020202020204" pitchFamily="34" charset="0"/>
                <a:cs typeface="Arial" panose="020B0604020202020204" pitchFamily="34" charset="0"/>
              </a:rPr>
              <a:t>planning</a:t>
            </a:r>
            <a:r>
              <a:rPr lang="en-US" sz="2000" dirty="0">
                <a:solidFill>
                  <a:srgbClr val="211D1E"/>
                </a:solidFill>
                <a:latin typeface="Arial" panose="020B0604020202020204" pitchFamily="34" charset="0"/>
                <a:cs typeface="Arial" panose="020B0604020202020204" pitchFamily="34" charset="0"/>
              </a:rPr>
              <a:t> first, but then qualify you for </a:t>
            </a:r>
            <a:r>
              <a:rPr lang="en-US" sz="2000" i="1" dirty="0">
                <a:solidFill>
                  <a:srgbClr val="211D1E"/>
                </a:solidFill>
                <a:latin typeface="Arial" panose="020B0604020202020204" pitchFamily="34" charset="0"/>
                <a:cs typeface="Arial" panose="020B0604020202020204" pitchFamily="34" charset="0"/>
              </a:rPr>
              <a:t>construction</a:t>
            </a:r>
            <a:r>
              <a:rPr lang="en-US" sz="2000" dirty="0">
                <a:solidFill>
                  <a:srgbClr val="211D1E"/>
                </a:solidFill>
                <a:latin typeface="Arial" panose="020B0604020202020204" pitchFamily="34" charset="0"/>
                <a:cs typeface="Arial" panose="020B0604020202020204" pitchFamily="34" charset="0"/>
              </a:rPr>
              <a:t> grants in the future.</a:t>
            </a:r>
          </a:p>
          <a:p>
            <a:pPr marL="742950" lvl="1" indent="-285750">
              <a:buFont typeface="Arial" panose="020B0604020202020204" pitchFamily="34" charset="0"/>
              <a:buChar char="•"/>
            </a:pPr>
            <a:r>
              <a:rPr lang="en-US" sz="2000" dirty="0">
                <a:solidFill>
                  <a:srgbClr val="211D1E"/>
                </a:solidFill>
                <a:latin typeface="Arial" panose="020B0604020202020204" pitchFamily="34" charset="0"/>
                <a:cs typeface="Arial" panose="020B0604020202020204" pitchFamily="34" charset="0"/>
              </a:rPr>
              <a:t>Consider applying for one phase of a project to gain momentum (portion of the project, the planning phase or preliminary engineering)</a:t>
            </a:r>
          </a:p>
          <a:p>
            <a:pPr marL="285750" indent="-285750">
              <a:lnSpc>
                <a:spcPts val="18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45226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BFF0-318C-4483-4A65-E3D74ECC164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8DD22DFE-858C-D093-A152-D9CAE0A62B4F}"/>
              </a:ext>
            </a:extLst>
          </p:cNvPr>
          <p:cNvSpPr>
            <a:spLocks noGrp="1"/>
          </p:cNvSpPr>
          <p:nvPr>
            <p:ph idx="1"/>
          </p:nvPr>
        </p:nvSpPr>
        <p:spPr>
          <a:xfrm>
            <a:off x="1097280" y="3672115"/>
            <a:ext cx="10058400" cy="2196978"/>
          </a:xfrm>
        </p:spPr>
        <p:txBody>
          <a:bodyPr>
            <a:normAutofit fontScale="70000" lnSpcReduction="20000"/>
          </a:bodyPr>
          <a:lstStyle/>
          <a:p>
            <a:pPr marL="0" indent="0" algn="ctr">
              <a:lnSpc>
                <a:spcPct val="100000"/>
              </a:lnSpc>
              <a:spcBef>
                <a:spcPts val="0"/>
              </a:spcBef>
              <a:spcAft>
                <a:spcPts val="600"/>
              </a:spcAft>
              <a:buNone/>
            </a:pPr>
            <a:r>
              <a:rPr lang="en-US" sz="3100" b="1" dirty="0">
                <a:latin typeface="Arial" panose="020B0604020202020204" pitchFamily="34" charset="0"/>
                <a:cs typeface="Arial" panose="020B0604020202020204" pitchFamily="34" charset="0"/>
              </a:rPr>
              <a:t>Alaska Municipal League</a:t>
            </a:r>
          </a:p>
          <a:p>
            <a:pPr marL="0" indent="0" algn="ctr">
              <a:lnSpc>
                <a:spcPct val="100000"/>
              </a:lnSpc>
              <a:spcBef>
                <a:spcPts val="0"/>
              </a:spcBef>
              <a:spcAft>
                <a:spcPts val="600"/>
              </a:spcAft>
              <a:buNone/>
            </a:pPr>
            <a:r>
              <a:rPr lang="en-US" sz="3100" dirty="0">
                <a:latin typeface="Arial" panose="020B0604020202020204" pitchFamily="34" charset="0"/>
                <a:cs typeface="Arial" panose="020B0604020202020204" pitchFamily="34" charset="0"/>
              </a:rPr>
              <a:t>Erin Reinders</a:t>
            </a:r>
          </a:p>
          <a:p>
            <a:pPr marL="0" indent="0" algn="ctr">
              <a:lnSpc>
                <a:spcPct val="100000"/>
              </a:lnSpc>
              <a:spcBef>
                <a:spcPts val="0"/>
              </a:spcBef>
              <a:spcAft>
                <a:spcPts val="600"/>
              </a:spcAft>
              <a:buNone/>
            </a:pPr>
            <a:r>
              <a:rPr lang="en-US" sz="3100" dirty="0">
                <a:latin typeface="Arial" panose="020B0604020202020204" pitchFamily="34" charset="0"/>
                <a:cs typeface="Arial" panose="020B0604020202020204" pitchFamily="34" charset="0"/>
              </a:rPr>
              <a:t>Infrastructure Program Director</a:t>
            </a:r>
          </a:p>
          <a:p>
            <a:pPr marL="0" indent="0" algn="ctr">
              <a:lnSpc>
                <a:spcPct val="100000"/>
              </a:lnSpc>
              <a:spcBef>
                <a:spcPts val="0"/>
              </a:spcBef>
              <a:spcAft>
                <a:spcPts val="600"/>
              </a:spcAft>
              <a:buNone/>
            </a:pPr>
            <a:r>
              <a:rPr lang="en-US" sz="3100" dirty="0">
                <a:latin typeface="Arial" panose="020B0604020202020204" pitchFamily="34" charset="0"/>
                <a:cs typeface="Arial" panose="020B0604020202020204" pitchFamily="34" charset="0"/>
              </a:rPr>
              <a:t>erin@akml.org</a:t>
            </a:r>
          </a:p>
          <a:p>
            <a:r>
              <a:rPr lang="en-US" sz="1800" b="0" i="0" u="none" strike="noStrike" baseline="0" dirty="0">
                <a:solidFill>
                  <a:srgbClr val="211D1E"/>
                </a:solidFill>
                <a:latin typeface="+mj-lt"/>
              </a:rPr>
              <a:t>	</a:t>
            </a:r>
          </a:p>
          <a:p>
            <a:r>
              <a:rPr lang="fr-FR" sz="1800" b="0" i="0" u="none" strike="noStrike" baseline="0" dirty="0">
                <a:solidFill>
                  <a:srgbClr val="211D1E"/>
                </a:solidFill>
                <a:latin typeface="Museo Sans 300"/>
              </a:rPr>
              <a:t>	</a:t>
            </a:r>
          </a:p>
          <a:p>
            <a:endParaRPr lang="en-US" dirty="0"/>
          </a:p>
        </p:txBody>
      </p:sp>
      <p:pic>
        <p:nvPicPr>
          <p:cNvPr id="4" name="Picture 3">
            <a:extLst>
              <a:ext uri="{FF2B5EF4-FFF2-40B4-BE49-F238E27FC236}">
                <a16:creationId xmlns:a16="http://schemas.microsoft.com/office/drawing/2014/main" id="{0E9F9D3E-2314-26DB-4675-B18C14FC79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3517" y="416575"/>
            <a:ext cx="3281454" cy="1320785"/>
          </a:xfrm>
          <a:prstGeom prst="rect">
            <a:avLst/>
          </a:prstGeom>
        </p:spPr>
      </p:pic>
    </p:spTree>
    <p:extLst>
      <p:ext uri="{BB962C8B-B14F-4D97-AF65-F5344CB8AC3E}">
        <p14:creationId xmlns:p14="http://schemas.microsoft.com/office/powerpoint/2010/main" val="121810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D867-398B-411F-C981-113F904897F0}"/>
              </a:ext>
            </a:extLst>
          </p:cNvPr>
          <p:cNvSpPr>
            <a:spLocks noGrp="1"/>
          </p:cNvSpPr>
          <p:nvPr>
            <p:ph type="title"/>
          </p:nvPr>
        </p:nvSpPr>
        <p:spPr>
          <a:xfrm>
            <a:off x="832253" y="222545"/>
            <a:ext cx="10058400" cy="1450757"/>
          </a:xfrm>
        </p:spPr>
        <p:txBody>
          <a:bodyPr>
            <a:normAutofit/>
          </a:bodyPr>
          <a:lstStyle/>
          <a:p>
            <a:r>
              <a:rPr lang="en-US" dirty="0">
                <a:latin typeface="Arial" panose="020B0604020202020204" pitchFamily="34" charset="0"/>
                <a:cs typeface="Arial" panose="020B0604020202020204" pitchFamily="34" charset="0"/>
              </a:rPr>
              <a:t>BIL/IIJA Overview</a:t>
            </a:r>
          </a:p>
        </p:txBody>
      </p:sp>
      <p:pic>
        <p:nvPicPr>
          <p:cNvPr id="4" name="Picture 3">
            <a:extLst>
              <a:ext uri="{FF2B5EF4-FFF2-40B4-BE49-F238E27FC236}">
                <a16:creationId xmlns:a16="http://schemas.microsoft.com/office/drawing/2014/main" id="{F6DC8DD8-186C-3696-3D45-979637EC79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59812" y="728027"/>
            <a:ext cx="2307824" cy="928899"/>
          </a:xfrm>
          <a:prstGeom prst="rect">
            <a:avLst/>
          </a:prstGeom>
        </p:spPr>
      </p:pic>
      <p:sp>
        <p:nvSpPr>
          <p:cNvPr id="3" name="Content Placeholder 2">
            <a:extLst>
              <a:ext uri="{FF2B5EF4-FFF2-40B4-BE49-F238E27FC236}">
                <a16:creationId xmlns:a16="http://schemas.microsoft.com/office/drawing/2014/main" id="{92448DA9-7BB0-6834-7E80-571D4C38B609}"/>
              </a:ext>
            </a:extLst>
          </p:cNvPr>
          <p:cNvSpPr>
            <a:spLocks noGrp="1"/>
          </p:cNvSpPr>
          <p:nvPr>
            <p:ph idx="1"/>
          </p:nvPr>
        </p:nvSpPr>
        <p:spPr>
          <a:xfrm>
            <a:off x="231354" y="2351314"/>
            <a:ext cx="11777031" cy="3967108"/>
          </a:xfrm>
        </p:spPr>
        <p:txBody>
          <a:bodyPr>
            <a:normAutofit fontScale="25000" lnSpcReduction="20000"/>
          </a:bodyPr>
          <a:lstStyle/>
          <a:p>
            <a:pPr>
              <a:lnSpc>
                <a:spcPct val="120000"/>
              </a:lnSpc>
              <a:spcBef>
                <a:spcPts val="0"/>
              </a:spcBef>
              <a:spcAft>
                <a:spcPts val="0"/>
              </a:spcAft>
              <a:buFont typeface="Wingdings" panose="05000000000000000000" pitchFamily="2" charset="2"/>
              <a:buChar char="Ø"/>
            </a:pPr>
            <a:r>
              <a:rPr lang="en-US" sz="9800" dirty="0">
                <a:solidFill>
                  <a:schemeClr val="tx1"/>
                </a:solidFill>
                <a:effectLst/>
                <a:latin typeface="Arial" panose="020B0604020202020204" pitchFamily="34" charset="0"/>
                <a:ea typeface="Calibri" panose="020F0502020204030204" pitchFamily="34" charset="0"/>
                <a:cs typeface="Arial" panose="020B0604020202020204" pitchFamily="34" charset="0"/>
              </a:rPr>
              <a:t>Signed into law by President Biden one year ago, on November 15, 2021 </a:t>
            </a:r>
          </a:p>
          <a:p>
            <a:pPr>
              <a:lnSpc>
                <a:spcPct val="120000"/>
              </a:lnSpc>
              <a:spcBef>
                <a:spcPts val="0"/>
              </a:spcBef>
              <a:spcAft>
                <a:spcPts val="0"/>
              </a:spcAft>
              <a:buFont typeface="Wingdings" panose="05000000000000000000" pitchFamily="2" charset="2"/>
              <a:buChar char="Ø"/>
            </a:pPr>
            <a:r>
              <a:rPr lang="en-US" sz="9800" dirty="0">
                <a:solidFill>
                  <a:schemeClr val="tx1"/>
                </a:solidFill>
                <a:effectLst/>
                <a:latin typeface="Arial" panose="020B0604020202020204" pitchFamily="34" charset="0"/>
                <a:ea typeface="Calibri" panose="020F0502020204030204" pitchFamily="34" charset="0"/>
                <a:cs typeface="Arial" panose="020B0604020202020204" pitchFamily="34" charset="0"/>
              </a:rPr>
              <a:t>Authorized $1.2 trillion for transportation and infrastructure spending; $550 billion of that figure going toward “new” investments and programs.</a:t>
            </a:r>
          </a:p>
          <a:p>
            <a:pPr>
              <a:lnSpc>
                <a:spcPct val="120000"/>
              </a:lnSpc>
              <a:spcBef>
                <a:spcPts val="0"/>
              </a:spcBef>
              <a:spcAft>
                <a:spcPts val="0"/>
              </a:spcAft>
              <a:buFont typeface="Wingdings" panose="05000000000000000000" pitchFamily="2" charset="2"/>
              <a:buChar char="Ø"/>
            </a:pPr>
            <a:r>
              <a:rPr lang="en-US" sz="9800" dirty="0">
                <a:solidFill>
                  <a:schemeClr val="tx1"/>
                </a:solidFill>
                <a:latin typeface="Arial" panose="020B0604020202020204" pitchFamily="34" charset="0"/>
                <a:cs typeface="Arial" panose="020B0604020202020204" pitchFamily="34" charset="0"/>
              </a:rPr>
              <a:t>Urgency can be spread across at least the next five years; implementation over the next ten</a:t>
            </a:r>
          </a:p>
          <a:p>
            <a:pPr>
              <a:lnSpc>
                <a:spcPct val="120000"/>
              </a:lnSpc>
              <a:spcBef>
                <a:spcPts val="0"/>
              </a:spcBef>
              <a:spcAft>
                <a:spcPts val="0"/>
              </a:spcAft>
              <a:buFont typeface="Wingdings" panose="05000000000000000000" pitchFamily="2" charset="2"/>
              <a:buChar char="Ø"/>
            </a:pPr>
            <a:r>
              <a:rPr lang="en-US" sz="9800" dirty="0">
                <a:solidFill>
                  <a:schemeClr val="tx1"/>
                </a:solidFill>
                <a:latin typeface="Arial" panose="020B0604020202020204" pitchFamily="34" charset="0"/>
                <a:cs typeface="Arial" panose="020B0604020202020204" pitchFamily="34" charset="0"/>
              </a:rPr>
              <a:t>Goal for Alaska is $3 billion/year; including $1 billion in successfully competed grants </a:t>
            </a:r>
          </a:p>
          <a:p>
            <a:pPr lvl="1">
              <a:lnSpc>
                <a:spcPct val="120000"/>
              </a:lnSpc>
              <a:spcBef>
                <a:spcPts val="0"/>
              </a:spcBef>
              <a:spcAft>
                <a:spcPts val="0"/>
              </a:spcAft>
              <a:buFont typeface="Wingdings" panose="05000000000000000000" pitchFamily="2" charset="2"/>
              <a:buChar char="ü"/>
            </a:pPr>
            <a:endParaRPr lang="en-US" sz="7400" dirty="0">
              <a:latin typeface="+mj-lt"/>
            </a:endParaRPr>
          </a:p>
          <a:p>
            <a:pPr>
              <a:lnSpc>
                <a:spcPct val="120000"/>
              </a:lnSpc>
              <a:spcBef>
                <a:spcPts val="0"/>
              </a:spcBef>
              <a:spcAft>
                <a:spcPts val="0"/>
              </a:spcAft>
              <a:buFont typeface="Wingdings" panose="05000000000000000000" pitchFamily="2" charset="2"/>
              <a:buChar char="ü"/>
            </a:pPr>
            <a:endParaRPr lang="en-US" sz="5000" dirty="0">
              <a:latin typeface="+mj-lt"/>
            </a:endParaRPr>
          </a:p>
          <a:p>
            <a:pPr lvl="1">
              <a:spcBef>
                <a:spcPts val="0"/>
              </a:spcBef>
              <a:spcAft>
                <a:spcPts val="600"/>
              </a:spcAft>
              <a:buFont typeface="Wingdings" panose="05000000000000000000" pitchFamily="2" charset="2"/>
              <a:buChar char="ü"/>
            </a:pPr>
            <a:endParaRPr lang="en-US" sz="2000" dirty="0"/>
          </a:p>
          <a:p>
            <a:pPr marL="201168" lvl="1" indent="0">
              <a:spcBef>
                <a:spcPts val="0"/>
              </a:spcBef>
              <a:spcAft>
                <a:spcPts val="600"/>
              </a:spcAft>
              <a:buNone/>
            </a:pPr>
            <a:endParaRPr lang="en-US" sz="1600" dirty="0"/>
          </a:p>
          <a:p>
            <a:pPr lvl="1">
              <a:spcBef>
                <a:spcPts val="0"/>
              </a:spcBef>
              <a:spcAft>
                <a:spcPts val="600"/>
              </a:spcAft>
              <a:buFont typeface="Wingdings" panose="05000000000000000000" pitchFamily="2" charset="2"/>
              <a:buChar char="ü"/>
            </a:pPr>
            <a:endParaRPr lang="en-US" sz="800" dirty="0"/>
          </a:p>
          <a:p>
            <a:pPr marL="201168" lvl="1" indent="0">
              <a:spcBef>
                <a:spcPts val="0"/>
              </a:spcBef>
              <a:spcAft>
                <a:spcPts val="600"/>
              </a:spcAft>
              <a:buNone/>
            </a:pPr>
            <a:endParaRPr lang="en-US" sz="1200" b="1" dirty="0"/>
          </a:p>
          <a:p>
            <a:pPr marL="0" indent="0">
              <a:lnSpc>
                <a:spcPct val="100000"/>
              </a:lnSpc>
              <a:spcBef>
                <a:spcPts val="0"/>
              </a:spcBef>
              <a:spcAft>
                <a:spcPts val="600"/>
              </a:spcAft>
              <a:buNone/>
            </a:pPr>
            <a:endParaRPr lang="en-US" sz="1800" b="1" dirty="0"/>
          </a:p>
        </p:txBody>
      </p:sp>
    </p:spTree>
    <p:extLst>
      <p:ext uri="{BB962C8B-B14F-4D97-AF65-F5344CB8AC3E}">
        <p14:creationId xmlns:p14="http://schemas.microsoft.com/office/powerpoint/2010/main" val="413791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D867-398B-411F-C981-113F904897F0}"/>
              </a:ext>
            </a:extLst>
          </p:cNvPr>
          <p:cNvSpPr>
            <a:spLocks noGrp="1"/>
          </p:cNvSpPr>
          <p:nvPr>
            <p:ph type="title"/>
          </p:nvPr>
        </p:nvSpPr>
        <p:spPr>
          <a:xfrm>
            <a:off x="1036320" y="286603"/>
            <a:ext cx="10058400" cy="1450757"/>
          </a:xfrm>
        </p:spPr>
        <p:txBody>
          <a:bodyPr>
            <a:normAutofit/>
          </a:bodyPr>
          <a:lstStyle/>
          <a:p>
            <a:r>
              <a:rPr lang="en-US" dirty="0">
                <a:latin typeface="Arial" panose="020B0604020202020204" pitchFamily="34" charset="0"/>
                <a:cs typeface="Arial" panose="020B0604020202020204" pitchFamily="34" charset="0"/>
              </a:rPr>
              <a:t>BIL/IIJA Buckets</a:t>
            </a:r>
          </a:p>
        </p:txBody>
      </p:sp>
      <p:pic>
        <p:nvPicPr>
          <p:cNvPr id="4" name="Picture 3">
            <a:extLst>
              <a:ext uri="{FF2B5EF4-FFF2-40B4-BE49-F238E27FC236}">
                <a16:creationId xmlns:a16="http://schemas.microsoft.com/office/drawing/2014/main" id="{F6DC8DD8-186C-3696-3D45-979637EC79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59812" y="728027"/>
            <a:ext cx="2307824" cy="928899"/>
          </a:xfrm>
          <a:prstGeom prst="rect">
            <a:avLst/>
          </a:prstGeom>
        </p:spPr>
      </p:pic>
      <p:sp>
        <p:nvSpPr>
          <p:cNvPr id="3" name="Content Placeholder 2">
            <a:extLst>
              <a:ext uri="{FF2B5EF4-FFF2-40B4-BE49-F238E27FC236}">
                <a16:creationId xmlns:a16="http://schemas.microsoft.com/office/drawing/2014/main" id="{92448DA9-7BB0-6834-7E80-571D4C38B609}"/>
              </a:ext>
            </a:extLst>
          </p:cNvPr>
          <p:cNvSpPr>
            <a:spLocks noGrp="1"/>
          </p:cNvSpPr>
          <p:nvPr>
            <p:ph idx="1"/>
          </p:nvPr>
        </p:nvSpPr>
        <p:spPr>
          <a:xfrm>
            <a:off x="231354" y="2023964"/>
            <a:ext cx="11777031" cy="4294458"/>
          </a:xfrm>
        </p:spPr>
        <p:txBody>
          <a:bodyPr>
            <a:normAutofit/>
          </a:bodyPr>
          <a:lstStyle/>
          <a:p>
            <a:pPr lvl="1">
              <a:lnSpc>
                <a:spcPct val="120000"/>
              </a:lnSpc>
              <a:spcBef>
                <a:spcPts val="0"/>
              </a:spcBef>
              <a:spcAft>
                <a:spcPts val="0"/>
              </a:spcAft>
              <a:buFont typeface="Wingdings" panose="05000000000000000000" pitchFamily="2" charset="2"/>
              <a:buChar char="ü"/>
            </a:pPr>
            <a:endParaRPr lang="en-US" sz="7400" dirty="0">
              <a:latin typeface="+mj-lt"/>
            </a:endParaRPr>
          </a:p>
          <a:p>
            <a:pPr>
              <a:lnSpc>
                <a:spcPct val="120000"/>
              </a:lnSpc>
              <a:spcBef>
                <a:spcPts val="0"/>
              </a:spcBef>
              <a:spcAft>
                <a:spcPts val="0"/>
              </a:spcAft>
              <a:buFont typeface="Wingdings" panose="05000000000000000000" pitchFamily="2" charset="2"/>
              <a:buChar char="ü"/>
            </a:pPr>
            <a:endParaRPr lang="en-US" sz="5000" dirty="0">
              <a:latin typeface="+mj-lt"/>
            </a:endParaRPr>
          </a:p>
          <a:p>
            <a:pPr lvl="1">
              <a:spcBef>
                <a:spcPts val="0"/>
              </a:spcBef>
              <a:spcAft>
                <a:spcPts val="600"/>
              </a:spcAft>
              <a:buFont typeface="Wingdings" panose="05000000000000000000" pitchFamily="2" charset="2"/>
              <a:buChar char="ü"/>
            </a:pPr>
            <a:endParaRPr lang="en-US" sz="2000" dirty="0"/>
          </a:p>
          <a:p>
            <a:pPr marL="201168" lvl="1" indent="0">
              <a:spcBef>
                <a:spcPts val="0"/>
              </a:spcBef>
              <a:spcAft>
                <a:spcPts val="600"/>
              </a:spcAft>
              <a:buNone/>
            </a:pPr>
            <a:endParaRPr lang="en-US" sz="1600" dirty="0"/>
          </a:p>
          <a:p>
            <a:pPr lvl="1">
              <a:spcBef>
                <a:spcPts val="0"/>
              </a:spcBef>
              <a:spcAft>
                <a:spcPts val="600"/>
              </a:spcAft>
              <a:buFont typeface="Wingdings" panose="05000000000000000000" pitchFamily="2" charset="2"/>
              <a:buChar char="ü"/>
            </a:pPr>
            <a:endParaRPr lang="en-US" sz="800" dirty="0"/>
          </a:p>
          <a:p>
            <a:pPr marL="201168" lvl="1" indent="0">
              <a:spcBef>
                <a:spcPts val="0"/>
              </a:spcBef>
              <a:spcAft>
                <a:spcPts val="600"/>
              </a:spcAft>
              <a:buNone/>
            </a:pPr>
            <a:endParaRPr lang="en-US" sz="1200" b="1" dirty="0"/>
          </a:p>
          <a:p>
            <a:pPr marL="0" indent="0">
              <a:lnSpc>
                <a:spcPct val="100000"/>
              </a:lnSpc>
              <a:spcBef>
                <a:spcPts val="0"/>
              </a:spcBef>
              <a:spcAft>
                <a:spcPts val="600"/>
              </a:spcAft>
              <a:buNone/>
            </a:pPr>
            <a:endParaRPr lang="en-US" sz="1800" b="1" dirty="0"/>
          </a:p>
        </p:txBody>
      </p:sp>
      <p:sp>
        <p:nvSpPr>
          <p:cNvPr id="5" name="Cylinder 4">
            <a:extLst>
              <a:ext uri="{FF2B5EF4-FFF2-40B4-BE49-F238E27FC236}">
                <a16:creationId xmlns:a16="http://schemas.microsoft.com/office/drawing/2014/main" id="{BBE18344-DCE4-5B1F-E741-E01A4E5C7F7A}"/>
              </a:ext>
            </a:extLst>
          </p:cNvPr>
          <p:cNvSpPr/>
          <p:nvPr/>
        </p:nvSpPr>
        <p:spPr>
          <a:xfrm>
            <a:off x="183615" y="3259938"/>
            <a:ext cx="1898449" cy="28149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27CB175-81CB-C9DC-A26F-02220EC338DD}"/>
              </a:ext>
            </a:extLst>
          </p:cNvPr>
          <p:cNvSpPr txBox="1"/>
          <p:nvPr/>
        </p:nvSpPr>
        <p:spPr>
          <a:xfrm>
            <a:off x="231354" y="3860800"/>
            <a:ext cx="1850710"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Internet &amp; Cybersecurity</a:t>
            </a:r>
            <a:r>
              <a:rPr lang="en-US" dirty="0">
                <a:latin typeface="Arial" panose="020B0604020202020204" pitchFamily="34" charset="0"/>
                <a:cs typeface="Arial" panose="020B0604020202020204" pitchFamily="34" charset="0"/>
              </a:rPr>
              <a:t> – Provide High Speed Internet for All</a:t>
            </a:r>
          </a:p>
        </p:txBody>
      </p:sp>
      <p:pic>
        <p:nvPicPr>
          <p:cNvPr id="12" name="Picture 11">
            <a:extLst>
              <a:ext uri="{FF2B5EF4-FFF2-40B4-BE49-F238E27FC236}">
                <a16:creationId xmlns:a16="http://schemas.microsoft.com/office/drawing/2014/main" id="{898E9BE4-F343-D61E-6910-437012C7ACA0}"/>
              </a:ext>
            </a:extLst>
          </p:cNvPr>
          <p:cNvPicPr>
            <a:picLocks noChangeAspect="1"/>
          </p:cNvPicPr>
          <p:nvPr/>
        </p:nvPicPr>
        <p:blipFill>
          <a:blip r:embed="rId4"/>
          <a:stretch>
            <a:fillRect/>
          </a:stretch>
        </p:blipFill>
        <p:spPr>
          <a:xfrm>
            <a:off x="2605910" y="2226243"/>
            <a:ext cx="1920406" cy="2834886"/>
          </a:xfrm>
          <a:prstGeom prst="rect">
            <a:avLst/>
          </a:prstGeom>
        </p:spPr>
      </p:pic>
      <p:sp>
        <p:nvSpPr>
          <p:cNvPr id="15" name="TextBox 14">
            <a:extLst>
              <a:ext uri="{FF2B5EF4-FFF2-40B4-BE49-F238E27FC236}">
                <a16:creationId xmlns:a16="http://schemas.microsoft.com/office/drawing/2014/main" id="{883D18ED-7B56-CB4B-F35A-9D6FADC64172}"/>
              </a:ext>
            </a:extLst>
          </p:cNvPr>
          <p:cNvSpPr txBox="1"/>
          <p:nvPr/>
        </p:nvSpPr>
        <p:spPr>
          <a:xfrm>
            <a:off x="2675606" y="2913089"/>
            <a:ext cx="1898449" cy="1754326"/>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Energy &amp; Power – </a:t>
            </a:r>
          </a:p>
          <a:p>
            <a:pPr algn="ctr"/>
            <a:r>
              <a:rPr lang="en-US" dirty="0">
                <a:latin typeface="Arial" panose="020B0604020202020204" pitchFamily="34" charset="0"/>
                <a:cs typeface="Arial" panose="020B0604020202020204" pitchFamily="34" charset="0"/>
              </a:rPr>
              <a:t>Upgrade Electricity and Transmission Infrastructure</a:t>
            </a:r>
          </a:p>
        </p:txBody>
      </p:sp>
      <p:pic>
        <p:nvPicPr>
          <p:cNvPr id="16" name="Picture 15">
            <a:extLst>
              <a:ext uri="{FF2B5EF4-FFF2-40B4-BE49-F238E27FC236}">
                <a16:creationId xmlns:a16="http://schemas.microsoft.com/office/drawing/2014/main" id="{48DBF77B-2F32-8B10-9E7D-4CE8E764EB53}"/>
              </a:ext>
            </a:extLst>
          </p:cNvPr>
          <p:cNvPicPr>
            <a:picLocks noChangeAspect="1"/>
          </p:cNvPicPr>
          <p:nvPr/>
        </p:nvPicPr>
        <p:blipFill>
          <a:blip r:embed="rId5"/>
          <a:stretch>
            <a:fillRect/>
          </a:stretch>
        </p:blipFill>
        <p:spPr>
          <a:xfrm>
            <a:off x="5050163" y="3043521"/>
            <a:ext cx="1920406" cy="2834886"/>
          </a:xfrm>
          <a:prstGeom prst="rect">
            <a:avLst/>
          </a:prstGeom>
        </p:spPr>
      </p:pic>
      <p:pic>
        <p:nvPicPr>
          <p:cNvPr id="17" name="Picture 16">
            <a:extLst>
              <a:ext uri="{FF2B5EF4-FFF2-40B4-BE49-F238E27FC236}">
                <a16:creationId xmlns:a16="http://schemas.microsoft.com/office/drawing/2014/main" id="{EF4A303E-68FD-0732-A974-480CBD7F0368}"/>
              </a:ext>
            </a:extLst>
          </p:cNvPr>
          <p:cNvPicPr>
            <a:picLocks noChangeAspect="1"/>
          </p:cNvPicPr>
          <p:nvPr/>
        </p:nvPicPr>
        <p:blipFill>
          <a:blip r:embed="rId5"/>
          <a:stretch>
            <a:fillRect/>
          </a:stretch>
        </p:blipFill>
        <p:spPr>
          <a:xfrm>
            <a:off x="7342382" y="2098350"/>
            <a:ext cx="1920406" cy="2834886"/>
          </a:xfrm>
          <a:prstGeom prst="rect">
            <a:avLst/>
          </a:prstGeom>
        </p:spPr>
      </p:pic>
      <p:pic>
        <p:nvPicPr>
          <p:cNvPr id="18" name="Picture 17">
            <a:extLst>
              <a:ext uri="{FF2B5EF4-FFF2-40B4-BE49-F238E27FC236}">
                <a16:creationId xmlns:a16="http://schemas.microsoft.com/office/drawing/2014/main" id="{0C789A43-3409-A0BA-2778-110F6BEAC543}"/>
              </a:ext>
            </a:extLst>
          </p:cNvPr>
          <p:cNvPicPr>
            <a:picLocks noChangeAspect="1"/>
          </p:cNvPicPr>
          <p:nvPr/>
        </p:nvPicPr>
        <p:blipFill>
          <a:blip r:embed="rId5"/>
          <a:stretch>
            <a:fillRect/>
          </a:stretch>
        </p:blipFill>
        <p:spPr>
          <a:xfrm>
            <a:off x="9613724" y="3358737"/>
            <a:ext cx="1920406" cy="2834886"/>
          </a:xfrm>
          <a:prstGeom prst="rect">
            <a:avLst/>
          </a:prstGeom>
        </p:spPr>
      </p:pic>
      <p:sp>
        <p:nvSpPr>
          <p:cNvPr id="19" name="TextBox 18">
            <a:extLst>
              <a:ext uri="{FF2B5EF4-FFF2-40B4-BE49-F238E27FC236}">
                <a16:creationId xmlns:a16="http://schemas.microsoft.com/office/drawing/2014/main" id="{4DA62280-E3E5-D5B7-113D-0090906979C1}"/>
              </a:ext>
            </a:extLst>
          </p:cNvPr>
          <p:cNvSpPr txBox="1"/>
          <p:nvPr/>
        </p:nvSpPr>
        <p:spPr>
          <a:xfrm>
            <a:off x="5050162" y="3860800"/>
            <a:ext cx="1898449"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Transportation -  </a:t>
            </a:r>
            <a:r>
              <a:rPr lang="en-US" dirty="0">
                <a:latin typeface="Arial" panose="020B0604020202020204" pitchFamily="34" charset="0"/>
                <a:cs typeface="Arial" panose="020B0604020202020204" pitchFamily="34" charset="0"/>
              </a:rPr>
              <a:t>Improve Transportation Systems</a:t>
            </a:r>
          </a:p>
        </p:txBody>
      </p:sp>
      <p:sp>
        <p:nvSpPr>
          <p:cNvPr id="20" name="TextBox 19">
            <a:extLst>
              <a:ext uri="{FF2B5EF4-FFF2-40B4-BE49-F238E27FC236}">
                <a16:creationId xmlns:a16="http://schemas.microsoft.com/office/drawing/2014/main" id="{63C85C20-FB2C-DD82-423E-87EA27A0F3D8}"/>
              </a:ext>
            </a:extLst>
          </p:cNvPr>
          <p:cNvSpPr txBox="1"/>
          <p:nvPr/>
        </p:nvSpPr>
        <p:spPr>
          <a:xfrm>
            <a:off x="7424719" y="2913089"/>
            <a:ext cx="1714750"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Water &amp; Sewer –</a:t>
            </a:r>
            <a:r>
              <a:rPr lang="en-US" dirty="0">
                <a:latin typeface="Arial" panose="020B0604020202020204" pitchFamily="34" charset="0"/>
                <a:cs typeface="Arial" panose="020B0604020202020204" pitchFamily="34" charset="0"/>
              </a:rPr>
              <a:t> Ensure Clean Drinking Water and Sanitation </a:t>
            </a:r>
          </a:p>
        </p:txBody>
      </p:sp>
      <p:sp>
        <p:nvSpPr>
          <p:cNvPr id="21" name="TextBox 20">
            <a:extLst>
              <a:ext uri="{FF2B5EF4-FFF2-40B4-BE49-F238E27FC236}">
                <a16:creationId xmlns:a16="http://schemas.microsoft.com/office/drawing/2014/main" id="{D4D3BA60-BB33-18A6-25AA-F52792C1ABE2}"/>
              </a:ext>
            </a:extLst>
          </p:cNvPr>
          <p:cNvSpPr txBox="1"/>
          <p:nvPr/>
        </p:nvSpPr>
        <p:spPr>
          <a:xfrm>
            <a:off x="9634601" y="4390417"/>
            <a:ext cx="1880128" cy="653434"/>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Promote Resiliency</a:t>
            </a:r>
          </a:p>
        </p:txBody>
      </p:sp>
    </p:spTree>
    <p:extLst>
      <p:ext uri="{BB962C8B-B14F-4D97-AF65-F5344CB8AC3E}">
        <p14:creationId xmlns:p14="http://schemas.microsoft.com/office/powerpoint/2010/main" val="142099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2D867-398B-411F-C981-113F904897F0}"/>
              </a:ext>
            </a:extLst>
          </p:cNvPr>
          <p:cNvSpPr>
            <a:spLocks noGrp="1"/>
          </p:cNvSpPr>
          <p:nvPr>
            <p:ph type="title"/>
          </p:nvPr>
        </p:nvSpPr>
        <p:spPr>
          <a:xfrm>
            <a:off x="1036320" y="286603"/>
            <a:ext cx="10058400" cy="1450757"/>
          </a:xfrm>
        </p:spPr>
        <p:txBody>
          <a:bodyPr>
            <a:normAutofit/>
          </a:bodyPr>
          <a:lstStyle/>
          <a:p>
            <a:r>
              <a:rPr lang="en-US" dirty="0">
                <a:latin typeface="Arial" panose="020B0604020202020204" pitchFamily="34" charset="0"/>
                <a:cs typeface="Arial" panose="020B0604020202020204" pitchFamily="34" charset="0"/>
              </a:rPr>
              <a:t>Infrastructure Program</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6DC8DD8-186C-3696-3D45-979637EC79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59812" y="728027"/>
            <a:ext cx="2307824" cy="928899"/>
          </a:xfrm>
          <a:prstGeom prst="rect">
            <a:avLst/>
          </a:prstGeom>
        </p:spPr>
      </p:pic>
      <p:sp>
        <p:nvSpPr>
          <p:cNvPr id="13" name="Rectangle 12">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6">
            <a:extLst>
              <a:ext uri="{FF2B5EF4-FFF2-40B4-BE49-F238E27FC236}">
                <a16:creationId xmlns:a16="http://schemas.microsoft.com/office/drawing/2014/main" id="{36186F26-6334-69A2-9D9A-65B20BDBE214}"/>
              </a:ext>
            </a:extLst>
          </p:cNvPr>
          <p:cNvSpPr>
            <a:spLocks noGrp="1"/>
          </p:cNvSpPr>
          <p:nvPr>
            <p:ph idx="1"/>
          </p:nvPr>
        </p:nvSpPr>
        <p:spPr/>
        <p:txBody>
          <a:bodyPr/>
          <a:lstStyle/>
          <a:p>
            <a:endParaRPr lang="en-US" dirty="0"/>
          </a:p>
        </p:txBody>
      </p:sp>
      <p:graphicFrame>
        <p:nvGraphicFramePr>
          <p:cNvPr id="8" name="Content Placeholder 3">
            <a:extLst>
              <a:ext uri="{FF2B5EF4-FFF2-40B4-BE49-F238E27FC236}">
                <a16:creationId xmlns:a16="http://schemas.microsoft.com/office/drawing/2014/main" id="{FB76BC26-F492-BF20-1A90-57AD74C4D543}"/>
              </a:ext>
            </a:extLst>
          </p:cNvPr>
          <p:cNvGraphicFramePr>
            <a:graphicFrameLocks/>
          </p:cNvGraphicFramePr>
          <p:nvPr/>
        </p:nvGraphicFramePr>
        <p:xfrm>
          <a:off x="236245" y="1680816"/>
          <a:ext cx="11524735" cy="4817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053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8543-3C24-2625-B198-83DBB29C17AC}"/>
              </a:ext>
            </a:extLst>
          </p:cNvPr>
          <p:cNvSpPr>
            <a:spLocks noGrp="1"/>
          </p:cNvSpPr>
          <p:nvPr>
            <p:ph type="title"/>
          </p:nvPr>
        </p:nvSpPr>
        <p:spPr/>
        <p:txBody>
          <a:bodyPr>
            <a:normAutofit fontScale="90000"/>
          </a:bodyPr>
          <a:lstStyle/>
          <a:p>
            <a:br>
              <a:rPr lang="en-US" sz="4800" dirty="0">
                <a:solidFill>
                  <a:schemeClr val="tx2"/>
                </a:solidFill>
              </a:rPr>
            </a:br>
            <a:br>
              <a:rPr lang="en-US" sz="4800" dirty="0">
                <a:solidFill>
                  <a:schemeClr val="tx2"/>
                </a:solidFill>
              </a:rPr>
            </a:br>
            <a:br>
              <a:rPr lang="en-US" sz="4800" dirty="0">
                <a:solidFill>
                  <a:schemeClr val="tx2"/>
                </a:solidFill>
              </a:rPr>
            </a:br>
            <a:r>
              <a:rPr lang="en-US" sz="4800" dirty="0">
                <a:solidFill>
                  <a:schemeClr val="tx2"/>
                </a:solidFill>
                <a:latin typeface="Arial" panose="020B0604020202020204" pitchFamily="34" charset="0"/>
                <a:cs typeface="Arial" panose="020B0604020202020204" pitchFamily="34" charset="0"/>
              </a:rPr>
              <a:t>AML and DOT&amp;PF Partnership</a:t>
            </a:r>
            <a:endParaRPr lang="en-US"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4290145-A178-745B-0FC9-B358F0D275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2258" y="564724"/>
            <a:ext cx="2307824" cy="928899"/>
          </a:xfrm>
          <a:prstGeom prst="rect">
            <a:avLst/>
          </a:prstGeom>
        </p:spPr>
      </p:pic>
      <p:pic>
        <p:nvPicPr>
          <p:cNvPr id="7" name="Picture 6">
            <a:extLst>
              <a:ext uri="{FF2B5EF4-FFF2-40B4-BE49-F238E27FC236}">
                <a16:creationId xmlns:a16="http://schemas.microsoft.com/office/drawing/2014/main" id="{004E1DBD-C065-E89E-CDC0-6C4F2FAF3D3A}"/>
              </a:ext>
            </a:extLst>
          </p:cNvPr>
          <p:cNvPicPr>
            <a:picLocks noChangeAspect="1"/>
          </p:cNvPicPr>
          <p:nvPr/>
        </p:nvPicPr>
        <p:blipFill rotWithShape="1">
          <a:blip r:embed="rId4"/>
          <a:srcRect l="901" t="9369" r="1052" b="8235"/>
          <a:stretch/>
        </p:blipFill>
        <p:spPr>
          <a:xfrm>
            <a:off x="1880973" y="2015481"/>
            <a:ext cx="7858897" cy="4127712"/>
          </a:xfrm>
          <a:prstGeom prst="rect">
            <a:avLst/>
          </a:prstGeom>
        </p:spPr>
      </p:pic>
    </p:spTree>
    <p:extLst>
      <p:ext uri="{BB962C8B-B14F-4D97-AF65-F5344CB8AC3E}">
        <p14:creationId xmlns:p14="http://schemas.microsoft.com/office/powerpoint/2010/main" val="80648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8543-3C24-2625-B198-83DBB29C17AC}"/>
              </a:ext>
            </a:extLst>
          </p:cNvPr>
          <p:cNvSpPr>
            <a:spLocks noGrp="1"/>
          </p:cNvSpPr>
          <p:nvPr>
            <p:ph type="title"/>
          </p:nvPr>
        </p:nvSpPr>
        <p:spPr/>
        <p:txBody>
          <a:bodyPr>
            <a:normAutofit fontScale="90000"/>
          </a:bodyPr>
          <a:lstStyle/>
          <a:p>
            <a:br>
              <a:rPr lang="en-US" sz="4800" dirty="0">
                <a:solidFill>
                  <a:schemeClr val="tx2"/>
                </a:solidFill>
              </a:rPr>
            </a:br>
            <a:br>
              <a:rPr lang="en-US" sz="4800" dirty="0">
                <a:solidFill>
                  <a:schemeClr val="tx2"/>
                </a:solidFill>
              </a:rPr>
            </a:br>
            <a:br>
              <a:rPr lang="en-US" sz="4800" dirty="0">
                <a:solidFill>
                  <a:schemeClr val="tx2"/>
                </a:solidFill>
              </a:rPr>
            </a:br>
            <a:r>
              <a:rPr lang="en-US" sz="4800" dirty="0">
                <a:solidFill>
                  <a:schemeClr val="tx2"/>
                </a:solidFill>
                <a:latin typeface="Arial" panose="020B0604020202020204" pitchFamily="34" charset="0"/>
                <a:cs typeface="Arial" panose="020B0604020202020204" pitchFamily="34" charset="0"/>
              </a:rPr>
              <a:t>AKFederalFunding.org</a:t>
            </a:r>
            <a:endParaRPr lang="en-US"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B553200-B1DA-4826-A631-466275A824B6}"/>
              </a:ext>
            </a:extLst>
          </p:cNvPr>
          <p:cNvSpPr>
            <a:spLocks noGrp="1"/>
          </p:cNvSpPr>
          <p:nvPr>
            <p:ph idx="1"/>
          </p:nvPr>
        </p:nvSpPr>
        <p:spPr>
          <a:xfrm>
            <a:off x="8045245" y="2026776"/>
            <a:ext cx="3892041" cy="4266500"/>
          </a:xfrm>
        </p:spPr>
        <p:txBody>
          <a:bodyPr>
            <a:normAutofit/>
          </a:bodyPr>
          <a:lstStyle/>
          <a:p>
            <a:pPr>
              <a:buFont typeface="Wingdings" panose="05000000000000000000" pitchFamily="2" charset="2"/>
              <a:buChar char="ü"/>
            </a:pPr>
            <a:endParaRPr lang="en-US" sz="2000" dirty="0">
              <a:highlight>
                <a:srgbClr val="FFFF00"/>
              </a:highlight>
            </a:endParaRPr>
          </a:p>
          <a:p>
            <a:endParaRPr lang="en-US" sz="2000" dirty="0"/>
          </a:p>
          <a:p>
            <a:endParaRPr lang="en-US" sz="2000" dirty="0"/>
          </a:p>
        </p:txBody>
      </p:sp>
      <p:pic>
        <p:nvPicPr>
          <p:cNvPr id="6" name="Picture 5">
            <a:extLst>
              <a:ext uri="{FF2B5EF4-FFF2-40B4-BE49-F238E27FC236}">
                <a16:creationId xmlns:a16="http://schemas.microsoft.com/office/drawing/2014/main" id="{84290145-A178-745B-0FC9-B358F0D275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5245" y="425663"/>
            <a:ext cx="2913382" cy="1172636"/>
          </a:xfrm>
          <a:prstGeom prst="rect">
            <a:avLst/>
          </a:prstGeom>
        </p:spPr>
      </p:pic>
      <p:pic>
        <p:nvPicPr>
          <p:cNvPr id="5" name="Picture 4">
            <a:extLst>
              <a:ext uri="{FF2B5EF4-FFF2-40B4-BE49-F238E27FC236}">
                <a16:creationId xmlns:a16="http://schemas.microsoft.com/office/drawing/2014/main" id="{B352EA12-9008-BAA7-72D6-32A02D7B022A}"/>
              </a:ext>
            </a:extLst>
          </p:cNvPr>
          <p:cNvPicPr>
            <a:picLocks noChangeAspect="1"/>
          </p:cNvPicPr>
          <p:nvPr/>
        </p:nvPicPr>
        <p:blipFill rotWithShape="1">
          <a:blip r:embed="rId4"/>
          <a:srcRect t="11913" r="2004" b="8235"/>
          <a:stretch/>
        </p:blipFill>
        <p:spPr>
          <a:xfrm>
            <a:off x="1952885" y="2026776"/>
            <a:ext cx="7683126" cy="3912900"/>
          </a:xfrm>
          <a:prstGeom prst="rect">
            <a:avLst/>
          </a:prstGeom>
        </p:spPr>
      </p:pic>
    </p:spTree>
    <p:extLst>
      <p:ext uri="{BB962C8B-B14F-4D97-AF65-F5344CB8AC3E}">
        <p14:creationId xmlns:p14="http://schemas.microsoft.com/office/powerpoint/2010/main" val="212324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D867-398B-411F-C981-113F904897F0}"/>
              </a:ext>
            </a:extLst>
          </p:cNvPr>
          <p:cNvSpPr>
            <a:spLocks noGrp="1"/>
          </p:cNvSpPr>
          <p:nvPr>
            <p:ph type="title"/>
          </p:nvPr>
        </p:nvSpPr>
        <p:spPr>
          <a:xfrm>
            <a:off x="1097280" y="286603"/>
            <a:ext cx="10058400" cy="1450757"/>
          </a:xfrm>
        </p:spPr>
        <p:txBody>
          <a:bodyPr>
            <a:normAutofit/>
          </a:bodyPr>
          <a:lstStyle/>
          <a:p>
            <a:r>
              <a:rPr lang="en-US" dirty="0"/>
              <a:t>Weekly Office Hours</a:t>
            </a:r>
          </a:p>
        </p:txBody>
      </p:sp>
      <p:graphicFrame>
        <p:nvGraphicFramePr>
          <p:cNvPr id="5" name="Content Placeholder 2">
            <a:extLst>
              <a:ext uri="{FF2B5EF4-FFF2-40B4-BE49-F238E27FC236}">
                <a16:creationId xmlns:a16="http://schemas.microsoft.com/office/drawing/2014/main" id="{EB2BCAC0-3E4B-D80B-D388-5BA3D848321D}"/>
              </a:ext>
            </a:extLst>
          </p:cNvPr>
          <p:cNvGraphicFramePr>
            <a:graphicFrameLocks noGrp="1"/>
          </p:cNvGraphicFramePr>
          <p:nvPr>
            <p:ph idx="1"/>
            <p:extLst>
              <p:ext uri="{D42A27DB-BD31-4B8C-83A1-F6EECF244321}">
                <p14:modId xmlns:p14="http://schemas.microsoft.com/office/powerpoint/2010/main" val="691592945"/>
              </p:ext>
            </p:extLst>
          </p:nvPr>
        </p:nvGraphicFramePr>
        <p:xfrm>
          <a:off x="1096963" y="2098515"/>
          <a:ext cx="10058400" cy="2778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E32E6B9-466B-452B-C9B1-CE43E126AA9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973517" y="416575"/>
            <a:ext cx="3281454" cy="1320785"/>
          </a:xfrm>
          <a:prstGeom prst="rect">
            <a:avLst/>
          </a:prstGeom>
        </p:spPr>
      </p:pic>
    </p:spTree>
    <p:extLst>
      <p:ext uri="{BB962C8B-B14F-4D97-AF65-F5344CB8AC3E}">
        <p14:creationId xmlns:p14="http://schemas.microsoft.com/office/powerpoint/2010/main" val="71795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86B9-890D-4405-A598-50B91C0B7633}"/>
              </a:ext>
            </a:extLst>
          </p:cNvPr>
          <p:cNvSpPr>
            <a:spLocks noGrp="1"/>
          </p:cNvSpPr>
          <p:nvPr>
            <p:ph type="title"/>
          </p:nvPr>
        </p:nvSpPr>
        <p:spPr>
          <a:xfrm>
            <a:off x="937029" y="286603"/>
            <a:ext cx="10218651" cy="1450757"/>
          </a:xfrm>
        </p:spPr>
        <p:txBody>
          <a:bodyPr>
            <a:noAutofit/>
          </a:bodyPr>
          <a:lstStyle/>
          <a:p>
            <a:r>
              <a:rPr lang="en-US" sz="4400" dirty="0">
                <a:solidFill>
                  <a:schemeClr val="tx2"/>
                </a:solidFill>
                <a:latin typeface="Arial" panose="020B0604020202020204" pitchFamily="34" charset="0"/>
                <a:cs typeface="Arial" panose="020B0604020202020204" pitchFamily="34" charset="0"/>
              </a:rPr>
              <a:t>Grant Writing Assistance</a:t>
            </a:r>
            <a:endParaRPr lang="en-US" sz="1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7A719A9-A849-E496-CB04-DFB687ADED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73517" y="416575"/>
            <a:ext cx="3281454" cy="1320785"/>
          </a:xfrm>
          <a:prstGeom prst="rect">
            <a:avLst/>
          </a:prstGeom>
        </p:spPr>
      </p:pic>
      <p:sp>
        <p:nvSpPr>
          <p:cNvPr id="10" name="TextBox 9">
            <a:extLst>
              <a:ext uri="{FF2B5EF4-FFF2-40B4-BE49-F238E27FC236}">
                <a16:creationId xmlns:a16="http://schemas.microsoft.com/office/drawing/2014/main" id="{B023BBF5-6C81-508A-5CF7-606861ADAFD6}"/>
              </a:ext>
            </a:extLst>
          </p:cNvPr>
          <p:cNvSpPr txBox="1"/>
          <p:nvPr/>
        </p:nvSpPr>
        <p:spPr>
          <a:xfrm>
            <a:off x="319314" y="1867332"/>
            <a:ext cx="11495315" cy="6463308"/>
          </a:xfrm>
          <a:prstGeom prst="rect">
            <a:avLst/>
          </a:prstGeom>
          <a:noFill/>
        </p:spPr>
        <p:txBody>
          <a:bodyPr wrap="square" rtlCol="0">
            <a:spAutoFit/>
          </a:bodyPr>
          <a:lstStyle/>
          <a:p>
            <a:pPr marL="342900" indent="-342900">
              <a:buFont typeface="Arial" panose="020B0604020202020204" pitchFamily="34" charset="0"/>
              <a:buChar char="•"/>
            </a:pPr>
            <a:r>
              <a:rPr lang="en-US" sz="2400" b="1" i="0" u="none" strike="noStrike" baseline="0" dirty="0">
                <a:solidFill>
                  <a:srgbClr val="211D1E"/>
                </a:solidFill>
                <a:latin typeface="Arial" panose="020B0604020202020204" pitchFamily="34" charset="0"/>
                <a:cs typeface="Arial" panose="020B0604020202020204" pitchFamily="34" charset="0"/>
              </a:rPr>
              <a:t>Grant Writing </a:t>
            </a:r>
            <a:r>
              <a:rPr lang="en-US" sz="2400" b="1" dirty="0">
                <a:solidFill>
                  <a:srgbClr val="211D1E"/>
                </a:solidFill>
                <a:latin typeface="Arial" panose="020B0604020202020204" pitchFamily="34" charset="0"/>
                <a:cs typeface="Arial" panose="020B0604020202020204" pitchFamily="34" charset="0"/>
              </a:rPr>
              <a:t>H</a:t>
            </a:r>
            <a:r>
              <a:rPr lang="en-US" sz="2400" b="1" i="0" u="none" strike="noStrike" baseline="0" dirty="0">
                <a:solidFill>
                  <a:srgbClr val="211D1E"/>
                </a:solidFill>
                <a:latin typeface="Arial" panose="020B0604020202020204" pitchFamily="34" charset="0"/>
                <a:cs typeface="Arial" panose="020B0604020202020204" pitchFamily="34" charset="0"/>
              </a:rPr>
              <a:t>otline - </a:t>
            </a:r>
            <a:r>
              <a:rPr lang="en-US" sz="2400" b="0" i="0" u="none" strike="noStrike" baseline="0" dirty="0">
                <a:solidFill>
                  <a:srgbClr val="211D1E"/>
                </a:solidFill>
                <a:latin typeface="Arial" panose="020B0604020202020204" pitchFamily="34" charset="0"/>
                <a:cs typeface="Arial" panose="020B0604020202020204" pitchFamily="34" charset="0"/>
              </a:rPr>
              <a:t> a </a:t>
            </a:r>
            <a:r>
              <a:rPr lang="en-US" sz="2400" b="0" i="1" u="none" strike="noStrike" baseline="0" dirty="0">
                <a:solidFill>
                  <a:srgbClr val="211D1E"/>
                </a:solidFill>
                <a:latin typeface="Arial" panose="020B0604020202020204" pitchFamily="34" charset="0"/>
                <a:cs typeface="Arial" panose="020B0604020202020204" pitchFamily="34" charset="0"/>
              </a:rPr>
              <a:t>free service </a:t>
            </a:r>
            <a:r>
              <a:rPr lang="en-US" sz="2400" b="0" i="0" u="none" strike="noStrike" baseline="0" dirty="0">
                <a:solidFill>
                  <a:srgbClr val="211D1E"/>
                </a:solidFill>
                <a:latin typeface="Arial" panose="020B0604020202020204" pitchFamily="34" charset="0"/>
                <a:cs typeface="Arial" panose="020B0604020202020204" pitchFamily="34" charset="0"/>
              </a:rPr>
              <a:t>that we are offering so that you can call and speak with a professional grant writer and get advice for next steps. </a:t>
            </a:r>
          </a:p>
          <a:p>
            <a:pPr marL="342900" indent="-342900">
              <a:buFont typeface="Arial" panose="020B0604020202020204" pitchFamily="34" charset="0"/>
              <a:buChar char="•"/>
            </a:pPr>
            <a:r>
              <a:rPr lang="en-US" sz="2400" b="1" i="0" u="none" strike="noStrike" baseline="0" dirty="0">
                <a:solidFill>
                  <a:srgbClr val="211D1E"/>
                </a:solidFill>
                <a:latin typeface="Arial" panose="020B0604020202020204" pitchFamily="34" charset="0"/>
                <a:cs typeface="Arial" panose="020B0604020202020204" pitchFamily="34" charset="0"/>
              </a:rPr>
              <a:t>Desk Review  - </a:t>
            </a:r>
            <a:r>
              <a:rPr lang="en-US" sz="2400" i="0" u="none" strike="noStrike" baseline="0" dirty="0">
                <a:solidFill>
                  <a:srgbClr val="211D1E"/>
                </a:solidFill>
                <a:latin typeface="Arial" panose="020B0604020202020204" pitchFamily="34" charset="0"/>
                <a:cs typeface="Arial" panose="020B0604020202020204" pitchFamily="34" charset="0"/>
              </a:rPr>
              <a:t>a </a:t>
            </a:r>
            <a:r>
              <a:rPr lang="en-US" sz="2400" i="1" u="none" strike="noStrike" baseline="0" dirty="0">
                <a:solidFill>
                  <a:srgbClr val="211D1E"/>
                </a:solidFill>
                <a:latin typeface="Arial" panose="020B0604020202020204" pitchFamily="34" charset="0"/>
                <a:cs typeface="Arial" panose="020B0604020202020204" pitchFamily="34" charset="0"/>
              </a:rPr>
              <a:t>free service to members </a:t>
            </a:r>
            <a:r>
              <a:rPr lang="en-US" sz="2400" b="0" i="0" u="none" strike="noStrike" baseline="0" dirty="0">
                <a:solidFill>
                  <a:srgbClr val="211D1E"/>
                </a:solidFill>
                <a:latin typeface="Arial" panose="020B0604020202020204" pitchFamily="34" charset="0"/>
                <a:cs typeface="Arial" panose="020B0604020202020204" pitchFamily="34" charset="0"/>
              </a:rPr>
              <a:t>that we are offering through HDR, where HDR will review your draft application and provide you feedback for how to improve it prior to submission </a:t>
            </a:r>
          </a:p>
          <a:p>
            <a:pPr marL="342900" indent="-342900">
              <a:buFont typeface="Arial" panose="020B0604020202020204" pitchFamily="34" charset="0"/>
              <a:buChar char="•"/>
            </a:pPr>
            <a:r>
              <a:rPr lang="en-US" sz="2400" b="1" dirty="0">
                <a:solidFill>
                  <a:srgbClr val="211D1E"/>
                </a:solidFill>
                <a:latin typeface="Arial" panose="020B0604020202020204" pitchFamily="34" charset="0"/>
                <a:cs typeface="Arial" panose="020B0604020202020204" pitchFamily="34" charset="0"/>
              </a:rPr>
              <a:t>Select T</a:t>
            </a:r>
            <a:r>
              <a:rPr lang="en-US" sz="2400" b="1" i="0" u="none" strike="noStrike" baseline="0" dirty="0">
                <a:solidFill>
                  <a:srgbClr val="211D1E"/>
                </a:solidFill>
                <a:latin typeface="Arial" panose="020B0604020202020204" pitchFamily="34" charset="0"/>
                <a:cs typeface="Arial" panose="020B0604020202020204" pitchFamily="34" charset="0"/>
              </a:rPr>
              <a:t>emplates </a:t>
            </a:r>
            <a:r>
              <a:rPr lang="en-US" sz="2400" b="1" i="1" u="none" strike="noStrike" baseline="0" dirty="0">
                <a:solidFill>
                  <a:srgbClr val="211D1E"/>
                </a:solidFill>
                <a:latin typeface="Arial" panose="020B0604020202020204" pitchFamily="34" charset="0"/>
                <a:cs typeface="Arial" panose="020B0604020202020204" pitchFamily="34" charset="0"/>
              </a:rPr>
              <a:t>(NEW) </a:t>
            </a:r>
            <a:r>
              <a:rPr lang="en-US" sz="2400" b="0" i="0" u="none" strike="noStrike" baseline="0" dirty="0">
                <a:solidFill>
                  <a:srgbClr val="211D1E"/>
                </a:solidFill>
                <a:latin typeface="Arial" panose="020B0604020202020204" pitchFamily="34" charset="0"/>
                <a:cs typeface="Arial" panose="020B0604020202020204" pitchFamily="34" charset="0"/>
              </a:rPr>
              <a:t>– AML staff will review NOFO and provide application template (just did this with RAISE)</a:t>
            </a:r>
          </a:p>
          <a:p>
            <a:pPr marL="342900" indent="-342900">
              <a:buFont typeface="Arial" panose="020B0604020202020204" pitchFamily="34" charset="0"/>
              <a:buChar char="•"/>
            </a:pPr>
            <a:r>
              <a:rPr lang="en-US" sz="2400" b="1" dirty="0">
                <a:solidFill>
                  <a:srgbClr val="211D1E"/>
                </a:solidFill>
                <a:latin typeface="Arial" panose="020B0604020202020204" pitchFamily="34" charset="0"/>
                <a:cs typeface="Arial" panose="020B0604020202020204" pitchFamily="34" charset="0"/>
              </a:rPr>
              <a:t>Contract Services </a:t>
            </a:r>
            <a:r>
              <a:rPr lang="en-US" sz="2400" b="1" i="1" u="none" strike="noStrike" baseline="0" dirty="0">
                <a:solidFill>
                  <a:srgbClr val="211D1E"/>
                </a:solidFill>
                <a:latin typeface="Arial" panose="020B0604020202020204" pitchFamily="34" charset="0"/>
                <a:cs typeface="Arial" panose="020B0604020202020204" pitchFamily="34" charset="0"/>
              </a:rPr>
              <a:t>(NEW)</a:t>
            </a:r>
            <a:r>
              <a:rPr lang="en-US" sz="2400" b="1" dirty="0">
                <a:solidFill>
                  <a:srgbClr val="211D1E"/>
                </a:solidFill>
                <a:latin typeface="Arial" panose="020B0604020202020204" pitchFamily="34" charset="0"/>
                <a:cs typeface="Arial" panose="020B0604020202020204" pitchFamily="34" charset="0"/>
              </a:rPr>
              <a:t> </a:t>
            </a:r>
            <a:r>
              <a:rPr lang="en-US" sz="2400" dirty="0">
                <a:solidFill>
                  <a:srgbClr val="211D1E"/>
                </a:solidFill>
                <a:latin typeface="Arial" panose="020B0604020202020204" pitchFamily="34" charset="0"/>
                <a:cs typeface="Arial" panose="020B0604020202020204" pitchFamily="34" charset="0"/>
              </a:rPr>
              <a:t>- </a:t>
            </a:r>
            <a:r>
              <a:rPr lang="en-US" sz="2400" b="0" i="0" u="none" strike="noStrike" baseline="0" dirty="0">
                <a:solidFill>
                  <a:srgbClr val="211D1E"/>
                </a:solidFill>
                <a:latin typeface="Arial" panose="020B0604020202020204" pitchFamily="34" charset="0"/>
                <a:cs typeface="Arial" panose="020B0604020202020204" pitchFamily="34" charset="0"/>
              </a:rPr>
              <a:t>AML is offering shared services that allows you to contract with us for application </a:t>
            </a:r>
            <a:r>
              <a:rPr lang="en-US" sz="2400" b="0" i="1" u="none" strike="noStrike" baseline="0" dirty="0">
                <a:solidFill>
                  <a:srgbClr val="211D1E"/>
                </a:solidFill>
                <a:latin typeface="Arial" panose="020B0604020202020204" pitchFamily="34" charset="0"/>
                <a:cs typeface="Arial" panose="020B0604020202020204" pitchFamily="34" charset="0"/>
              </a:rPr>
              <a:t>Support, Drafting, and Submission</a:t>
            </a:r>
            <a:r>
              <a:rPr lang="en-US" sz="2400" b="0" i="0" u="none" strike="noStrike" baseline="0" dirty="0">
                <a:solidFill>
                  <a:srgbClr val="211D1E"/>
                </a:solidFill>
                <a:latin typeface="Arial" panose="020B0604020202020204" pitchFamily="34" charset="0"/>
                <a:cs typeface="Arial" panose="020B0604020202020204" pitchFamily="34" charset="0"/>
              </a:rPr>
              <a:t>. Agreements can be tailored to your needs! </a:t>
            </a:r>
          </a:p>
          <a:p>
            <a:pPr lvl="1"/>
            <a:endParaRPr lang="en-US" sz="2400" b="0" i="0" u="none" strike="noStrike" baseline="0" dirty="0">
              <a:solidFill>
                <a:srgbClr val="211D1E"/>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b="0" i="0" u="none" strike="noStrike" baseline="0" dirty="0">
              <a:solidFill>
                <a:srgbClr val="211D1E"/>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b="0" i="0" u="none" strike="noStrike" baseline="0" dirty="0">
              <a:solidFill>
                <a:srgbClr val="211D1E"/>
              </a:solidFill>
              <a:latin typeface="Arial" panose="020B0604020202020204" pitchFamily="34" charset="0"/>
              <a:cs typeface="Arial" panose="020B0604020202020204" pitchFamily="34" charset="0"/>
            </a:endParaRPr>
          </a:p>
          <a:p>
            <a:endParaRPr lang="en-US" sz="2400" b="0" i="0" u="none" strike="noStrike" baseline="0" dirty="0">
              <a:solidFill>
                <a:srgbClr val="211D1E"/>
              </a:solidFill>
              <a:latin typeface="Museo Sans 300"/>
            </a:endParaRPr>
          </a:p>
          <a:p>
            <a:endParaRPr lang="en-US" sz="2400" b="0" i="0" u="none" strike="noStrike" baseline="0" dirty="0">
              <a:solidFill>
                <a:srgbClr val="211D1E"/>
              </a:solidFill>
              <a:latin typeface="Museo Sans 300"/>
            </a:endParaRPr>
          </a:p>
          <a:p>
            <a:endParaRPr lang="en-US" sz="2400" b="0" i="0" dirty="0">
              <a:solidFill>
                <a:srgbClr val="000000"/>
              </a:solidFill>
              <a:effectLst/>
              <a:latin typeface="Calibri" panose="020F0502020204030204" pitchFamily="34" charset="0"/>
            </a:endParaRPr>
          </a:p>
          <a:p>
            <a:pPr marL="742950" lvl="1" indent="-285750">
              <a:lnSpc>
                <a:spcPts val="1800"/>
              </a:lnSpc>
              <a:buFont typeface="Arial" panose="020B0604020202020204" pitchFamily="34" charset="0"/>
              <a:buChar char="•"/>
            </a:pPr>
            <a:endParaRPr lang="en-US" dirty="0"/>
          </a:p>
          <a:p>
            <a:pPr marL="285750" indent="-285750">
              <a:lnSpc>
                <a:spcPts val="18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354816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109D-9D2C-DDA4-ECE0-8F19CE86C11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Resources</a:t>
            </a:r>
          </a:p>
        </p:txBody>
      </p:sp>
      <p:sp>
        <p:nvSpPr>
          <p:cNvPr id="6" name="Content Placeholder 5">
            <a:extLst>
              <a:ext uri="{FF2B5EF4-FFF2-40B4-BE49-F238E27FC236}">
                <a16:creationId xmlns:a16="http://schemas.microsoft.com/office/drawing/2014/main" id="{D8D34968-C881-90EC-1C7D-B72AA0601CE8}"/>
              </a:ext>
            </a:extLst>
          </p:cNvPr>
          <p:cNvSpPr>
            <a:spLocks noGrp="1"/>
          </p:cNvSpPr>
          <p:nvPr>
            <p:ph idx="1"/>
          </p:nvPr>
        </p:nvSpPr>
        <p:spPr>
          <a:xfrm>
            <a:off x="537030" y="2090057"/>
            <a:ext cx="11059884" cy="4151085"/>
          </a:xfrm>
        </p:spPr>
        <p:txBody>
          <a:bodyPr>
            <a:normAutofit fontScale="92500" lnSpcReduction="1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Grants.gov </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National League of Cities (NLC)</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Infrastructure HUB:  </a:t>
            </a:r>
            <a:r>
              <a:rPr lang="en-US" sz="1800" dirty="0">
                <a:latin typeface="Arial" panose="020B0604020202020204" pitchFamily="34" charset="0"/>
                <a:cs typeface="Arial" panose="020B0604020202020204" pitchFamily="34" charset="0"/>
                <a:hlinkClick r:id="rId3"/>
              </a:rPr>
              <a:t>https://localinfrastructure.org/funding-opportunities/</a:t>
            </a:r>
            <a:r>
              <a:rPr lang="en-US" sz="1800" dirty="0">
                <a:latin typeface="Arial" panose="020B0604020202020204" pitchFamily="34" charset="0"/>
                <a:cs typeface="Arial" panose="020B0604020202020204" pitchFamily="34" charset="0"/>
              </a:rPr>
              <a:t> (Great search tool!)</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USDOT  </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DOT BIL Key Notices of Funding Opportunities: </a:t>
            </a:r>
            <a:r>
              <a:rPr lang="en-US" sz="1800" dirty="0">
                <a:latin typeface="Arial" panose="020B0604020202020204" pitchFamily="34" charset="0"/>
                <a:cs typeface="Arial" panose="020B0604020202020204" pitchFamily="34" charset="0"/>
                <a:hlinkClick r:id="rId4"/>
              </a:rPr>
              <a:t>https://www.transportation.gov/bipartisan-infrastructure-law/key-notices-funding-opportunity</a:t>
            </a:r>
            <a:r>
              <a:rPr lang="en-US" sz="1800" dirty="0">
                <a:latin typeface="Arial" panose="020B0604020202020204" pitchFamily="34" charset="0"/>
                <a:cs typeface="Arial" panose="020B0604020202020204" pitchFamily="34" charset="0"/>
              </a:rPr>
              <a:t> </a:t>
            </a:r>
          </a:p>
          <a:p>
            <a:pPr lvl="1">
              <a:buFont typeface="Wingdings" panose="05000000000000000000" pitchFamily="2" charset="2"/>
              <a:buChar char="Ø"/>
            </a:pPr>
            <a:r>
              <a:rPr lang="en-US" sz="1800" dirty="0">
                <a:effectLst/>
                <a:latin typeface="Arial" panose="020B0604020202020204" pitchFamily="34" charset="0"/>
                <a:ea typeface="Calibri" panose="020F0502020204030204" pitchFamily="34" charset="0"/>
                <a:cs typeface="Arial" panose="020B0604020202020204" pitchFamily="34" charset="0"/>
              </a:rPr>
              <a:t>Rural Opportunity to Use Transportation for Economic Success (ROUTES): </a:t>
            </a:r>
            <a:r>
              <a:rPr lang="en-US" sz="1800" dirty="0">
                <a:effectLst/>
                <a:latin typeface="Arial" panose="020B0604020202020204" pitchFamily="34" charset="0"/>
                <a:ea typeface="Calibri" panose="020F0502020204030204" pitchFamily="34" charset="0"/>
                <a:cs typeface="Arial" panose="020B0604020202020204" pitchFamily="34" charset="0"/>
                <a:hlinkClick r:id="rId5"/>
              </a:rPr>
              <a:t>https://www.transportation.gov/rural</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White House </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BIL Rural Playbook - </a:t>
            </a:r>
            <a:r>
              <a:rPr lang="en-US" sz="1800" b="0" i="0" cap="small" dirty="0">
                <a:solidFill>
                  <a:srgbClr val="0A2458"/>
                </a:solidFill>
                <a:effectLst/>
                <a:latin typeface="Arial" panose="020B0604020202020204" pitchFamily="34" charset="0"/>
                <a:cs typeface="Arial" panose="020B0604020202020204" pitchFamily="34" charset="0"/>
                <a:hlinkClick r:id="rId6"/>
              </a:rPr>
              <a:t>https://www.whitehouse.gov/build/rural/</a:t>
            </a:r>
            <a:endParaRPr lang="en-US" sz="1800" b="0" i="0" cap="small" dirty="0">
              <a:solidFill>
                <a:srgbClr val="0A2458"/>
              </a:solidFill>
              <a:effectLst/>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IRA Guidebook -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https://www.whitehouse.gov/cleanenergy/inflation-reduction-act-guidebook/</a:t>
            </a:r>
            <a:endPar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Upcoming Funding Opportunities </a:t>
            </a:r>
            <a:r>
              <a:rPr lang="en-US" sz="1800" b="0" i="0" cap="small" dirty="0">
                <a:solidFill>
                  <a:srgbClr val="0A2458"/>
                </a:solidFill>
                <a:effectLst/>
                <a:latin typeface="Arial" panose="020B0604020202020204" pitchFamily="34" charset="0"/>
                <a:cs typeface="Arial" panose="020B0604020202020204" pitchFamily="34" charset="0"/>
              </a:rPr>
              <a:t>- </a:t>
            </a:r>
            <a:r>
              <a:rPr lang="en-US" sz="1800" b="0" i="0" cap="small" dirty="0">
                <a:solidFill>
                  <a:srgbClr val="00B0F0"/>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https://www.whitehouse.gov/wp-content/uploads/2023/02/Open-and-Upcoming-Infrastructure-Funding-Opportunities-Feb-6-2023-VF.pdf</a:t>
            </a:r>
            <a:r>
              <a:rPr lang="en-US" sz="1800" cap="small" dirty="0">
                <a:solidFill>
                  <a:srgbClr val="00B0F0"/>
                </a:solidFill>
                <a:latin typeface="Arial" panose="020B0604020202020204" pitchFamily="34" charset="0"/>
                <a:cs typeface="Arial" panose="020B0604020202020204" pitchFamily="34" charset="0"/>
              </a:rPr>
              <a:t> </a:t>
            </a:r>
            <a:endParaRPr lang="en-US" sz="1800" b="0" i="0" cap="small" dirty="0">
              <a:solidFill>
                <a:srgbClr val="00B0F0"/>
              </a:solidFill>
              <a:effectLst/>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p>
        </p:txBody>
      </p:sp>
      <p:pic>
        <p:nvPicPr>
          <p:cNvPr id="3" name="Picture 2">
            <a:extLst>
              <a:ext uri="{FF2B5EF4-FFF2-40B4-BE49-F238E27FC236}">
                <a16:creationId xmlns:a16="http://schemas.microsoft.com/office/drawing/2014/main" id="{50B8D528-7BED-22C6-19FB-727CDFDD1EBE}"/>
              </a:ext>
            </a:extLst>
          </p:cNvPr>
          <p:cNvPicPr>
            <a:picLocks noChangeAspect="1"/>
          </p:cNvPicPr>
          <p:nvPr/>
        </p:nvPicPr>
        <p:blipFill>
          <a:blip r:embed="rId9"/>
          <a:stretch>
            <a:fillRect/>
          </a:stretch>
        </p:blipFill>
        <p:spPr>
          <a:xfrm>
            <a:off x="7475006" y="350507"/>
            <a:ext cx="3279932" cy="1322947"/>
          </a:xfrm>
          <a:prstGeom prst="rect">
            <a:avLst/>
          </a:prstGeom>
        </p:spPr>
      </p:pic>
    </p:spTree>
    <p:extLst>
      <p:ext uri="{BB962C8B-B14F-4D97-AF65-F5344CB8AC3E}">
        <p14:creationId xmlns:p14="http://schemas.microsoft.com/office/powerpoint/2010/main" val="1083123725"/>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B1FD9-3BB6-4DA9-A089-3B68C2323D4F}">
  <ds:schemaRefs>
    <ds:schemaRef ds:uri="71af3243-3dd4-4a8d-8c0d-dd76da1f02a5"/>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16c05727-aa75-4e4a-9b5f-8a80a1165891"/>
    <ds:schemaRef ds:uri="http://www.w3.org/XML/1998/namespace"/>
    <ds:schemaRef ds:uri="http://purl.org/dc/elements/1.1/"/>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{302C6EC1-AFE9-48D6-AA77-B6F13829D2B0}tf33845126_win32</Template>
  <TotalTime>4623</TotalTime>
  <Words>2342</Words>
  <Application>Microsoft Office PowerPoint</Application>
  <PresentationFormat>Widescreen</PresentationFormat>
  <Paragraphs>240</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Bookman Old Style</vt:lpstr>
      <vt:lpstr>Calibri</vt:lpstr>
      <vt:lpstr>Franklin Gothic Book</vt:lpstr>
      <vt:lpstr>Museo Sans 300</vt:lpstr>
      <vt:lpstr>Open Sans</vt:lpstr>
      <vt:lpstr>Symbol</vt:lpstr>
      <vt:lpstr>Times New Roman</vt:lpstr>
      <vt:lpstr>Wingdings</vt:lpstr>
      <vt:lpstr>1_RetrospectVTI</vt:lpstr>
      <vt:lpstr> Resources for Tribal and Municipal Governments</vt:lpstr>
      <vt:lpstr>BIL/IIJA Overview</vt:lpstr>
      <vt:lpstr>BIL/IIJA Buckets</vt:lpstr>
      <vt:lpstr>Infrastructure Program</vt:lpstr>
      <vt:lpstr>   AML and DOT&amp;PF Partnership</vt:lpstr>
      <vt:lpstr>   AKFederalFunding.org</vt:lpstr>
      <vt:lpstr>Weekly Office Hours</vt:lpstr>
      <vt:lpstr>Grant Writing Assistance</vt:lpstr>
      <vt:lpstr>Other Resources</vt:lpstr>
      <vt:lpstr>Reoccurring Themes</vt:lpstr>
      <vt:lpstr>Ponderings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Transportation Funding Opportunity Hub</dc:title>
  <dc:creator>Carole Triem</dc:creator>
  <cp:lastModifiedBy>Erin Reinders</cp:lastModifiedBy>
  <cp:revision>35</cp:revision>
  <cp:lastPrinted>2023-03-02T04:11:22Z</cp:lastPrinted>
  <dcterms:created xsi:type="dcterms:W3CDTF">2022-10-07T22:16:23Z</dcterms:created>
  <dcterms:modified xsi:type="dcterms:W3CDTF">2023-03-22T23:40:39Z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